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3" r:id="rId3"/>
    <p:sldId id="257" r:id="rId4"/>
    <p:sldId id="265" r:id="rId5"/>
    <p:sldId id="262" r:id="rId6"/>
    <p:sldId id="266" r:id="rId7"/>
    <p:sldId id="258" r:id="rId8"/>
    <p:sldId id="259" r:id="rId9"/>
    <p:sldId id="270" r:id="rId10"/>
    <p:sldId id="261" r:id="rId11"/>
    <p:sldId id="267" r:id="rId12"/>
    <p:sldId id="269"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NBatini\Desktop\covid%20char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NBatini\Desktop\covid%20chart.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NBatini\Desktop\covid%20chart.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b="1" dirty="0">
                <a:solidFill>
                  <a:srgbClr val="FFC000"/>
                </a:solidFill>
              </a:rPr>
              <a:t>COVID Shock &amp; Economic Asymmetries</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3476350335397478E-2"/>
          <c:y val="0.14832880290032099"/>
          <c:w val="0.87848214998066798"/>
          <c:h val="0.70588703135861308"/>
        </c:manualLayout>
      </c:layout>
      <c:bubbleChart>
        <c:varyColors val="0"/>
        <c:ser>
          <c:idx val="0"/>
          <c:order val="0"/>
          <c:tx>
            <c:strRef>
              <c:f>Sheet1!$B$2</c:f>
              <c:strCache>
                <c:ptCount val="1"/>
                <c:pt idx="0">
                  <c:v>Output Gap 2019</c:v>
                </c:pt>
              </c:strCache>
            </c:strRef>
          </c:tx>
          <c:spPr>
            <a:solidFill>
              <a:schemeClr val="accent1">
                <a:alpha val="75000"/>
              </a:schemeClr>
            </a:solidFill>
            <a:ln w="25400">
              <a:solidFill>
                <a:srgbClr val="FFC000"/>
              </a:solidFill>
            </a:ln>
            <a:effectLst/>
          </c:spPr>
          <c:invertIfNegative val="0"/>
          <c:dPt>
            <c:idx val="1"/>
            <c:invertIfNegative val="0"/>
            <c:bubble3D val="0"/>
            <c:spPr>
              <a:solidFill>
                <a:schemeClr val="accent1">
                  <a:alpha val="75000"/>
                </a:schemeClr>
              </a:solidFill>
              <a:ln w="25400">
                <a:solidFill>
                  <a:srgbClr val="FF0000"/>
                </a:solidFill>
              </a:ln>
              <a:effectLst/>
            </c:spPr>
            <c:extLst>
              <c:ext xmlns:c16="http://schemas.microsoft.com/office/drawing/2014/chart" uri="{C3380CC4-5D6E-409C-BE32-E72D297353CC}">
                <c16:uniqueId val="{00000001-AA9B-4AE7-9C5B-7FD17ADE630F}"/>
              </c:ext>
            </c:extLst>
          </c:dPt>
          <c:dPt>
            <c:idx val="4"/>
            <c:invertIfNegative val="0"/>
            <c:bubble3D val="0"/>
            <c:spPr>
              <a:solidFill>
                <a:schemeClr val="accent1">
                  <a:alpha val="75000"/>
                </a:schemeClr>
              </a:solidFill>
              <a:ln w="25400">
                <a:solidFill>
                  <a:srgbClr val="FF0000"/>
                </a:solidFill>
              </a:ln>
              <a:effectLst/>
            </c:spPr>
            <c:extLst>
              <c:ext xmlns:c16="http://schemas.microsoft.com/office/drawing/2014/chart" uri="{C3380CC4-5D6E-409C-BE32-E72D297353CC}">
                <c16:uniqueId val="{00000004-AA9B-4AE7-9C5B-7FD17ADE630F}"/>
              </c:ext>
            </c:extLst>
          </c:dPt>
          <c:dPt>
            <c:idx val="6"/>
            <c:invertIfNegative val="0"/>
            <c:bubble3D val="0"/>
            <c:spPr>
              <a:solidFill>
                <a:schemeClr val="accent1">
                  <a:alpha val="75000"/>
                </a:schemeClr>
              </a:solidFill>
              <a:ln w="25400">
                <a:solidFill>
                  <a:srgbClr val="FF0000"/>
                </a:solidFill>
              </a:ln>
              <a:effectLst/>
            </c:spPr>
            <c:extLst>
              <c:ext xmlns:c16="http://schemas.microsoft.com/office/drawing/2014/chart" uri="{C3380CC4-5D6E-409C-BE32-E72D297353CC}">
                <c16:uniqueId val="{00000006-AA9B-4AE7-9C5B-7FD17ADE630F}"/>
              </c:ext>
            </c:extLst>
          </c:dPt>
          <c:dPt>
            <c:idx val="7"/>
            <c:invertIfNegative val="0"/>
            <c:bubble3D val="0"/>
            <c:spPr>
              <a:solidFill>
                <a:schemeClr val="accent1">
                  <a:alpha val="75000"/>
                </a:schemeClr>
              </a:solidFill>
              <a:ln w="25400">
                <a:solidFill>
                  <a:srgbClr val="FF0000"/>
                </a:solidFill>
              </a:ln>
              <a:effectLst/>
            </c:spPr>
            <c:extLst>
              <c:ext xmlns:c16="http://schemas.microsoft.com/office/drawing/2014/chart" uri="{C3380CC4-5D6E-409C-BE32-E72D297353CC}">
                <c16:uniqueId val="{00000007-AA9B-4AE7-9C5B-7FD17ADE630F}"/>
              </c:ext>
            </c:extLst>
          </c:dPt>
          <c:dLbls>
            <c:dLbl>
              <c:idx val="0"/>
              <c:layout>
                <c:manualLayout>
                  <c:x val="-0.32208854903003653"/>
                  <c:y val="1.3629061435625131E-2"/>
                </c:manualLayout>
              </c:layout>
              <c:tx>
                <c:rich>
                  <a:bodyPr/>
                  <a:lstStyle/>
                  <a:p>
                    <a:fld id="{559D65E6-E4BC-4C47-8EC5-5F9995C1415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AA9B-4AE7-9C5B-7FD17ADE630F}"/>
                </c:ext>
              </c:extLst>
            </c:dLbl>
            <c:dLbl>
              <c:idx val="1"/>
              <c:layout>
                <c:manualLayout>
                  <c:x val="1.0998687664041995E-2"/>
                  <c:y val="6.8377442403032951E-2"/>
                </c:manualLayout>
              </c:layout>
              <c:tx>
                <c:rich>
                  <a:bodyPr rot="0" spcFirstLastPara="1" vertOverflow="ellipsis" vert="horz" wrap="square" anchor="ctr" anchorCtr="1"/>
                  <a:lstStyle/>
                  <a:p>
                    <a:pPr>
                      <a:defRPr sz="1600" b="0" i="0" u="none" strike="noStrike" kern="1200" baseline="0">
                        <a:solidFill>
                          <a:srgbClr val="FF0000"/>
                        </a:solidFill>
                        <a:latin typeface="+mn-lt"/>
                        <a:ea typeface="+mn-ea"/>
                        <a:cs typeface="+mn-cs"/>
                      </a:defRPr>
                    </a:pPr>
                    <a:fld id="{6E80906A-A814-4F87-8DFA-44C838CBC791}" type="CELLRANGE">
                      <a:rPr lang="en-US">
                        <a:solidFill>
                          <a:srgbClr val="FF0000"/>
                        </a:solidFill>
                      </a:rPr>
                      <a:pPr>
                        <a:defRPr>
                          <a:solidFill>
                            <a:srgbClr val="FF0000"/>
                          </a:solidFill>
                        </a:defRPr>
                      </a:pPr>
                      <a:t>[CELLRANGE]</a:t>
                    </a:fld>
                    <a:endParaRPr lang="en-US"/>
                  </a:p>
                </c:rich>
              </c:tx>
              <c:spPr>
                <a:noFill/>
                <a:ln>
                  <a:noFill/>
                </a:ln>
                <a:effectLst/>
              </c:spPr>
              <c:txPr>
                <a:bodyPr rot="0" spcFirstLastPara="1" vertOverflow="ellipsis" vert="horz" wrap="square" anchor="ctr" anchorCtr="1"/>
                <a:lstStyle/>
                <a:p>
                  <a:pPr>
                    <a:defRPr sz="1600" b="0" i="0" u="none" strike="noStrike" kern="1200" baseline="0">
                      <a:solidFill>
                        <a:srgbClr val="FF0000"/>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AA9B-4AE7-9C5B-7FD17ADE630F}"/>
                </c:ext>
              </c:extLst>
            </c:dLbl>
            <c:dLbl>
              <c:idx val="2"/>
              <c:layout>
                <c:manualLayout>
                  <c:x val="-0.12763123359580053"/>
                  <c:y val="-0.1345935403907845"/>
                </c:manualLayout>
              </c:layout>
              <c:tx>
                <c:rich>
                  <a:bodyPr/>
                  <a:lstStyle/>
                  <a:p>
                    <a:fld id="{DB59410A-EFD4-4793-BD8C-0482F41AEA6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AA9B-4AE7-9C5B-7FD17ADE630F}"/>
                </c:ext>
              </c:extLst>
            </c:dLbl>
            <c:dLbl>
              <c:idx val="3"/>
              <c:layout>
                <c:manualLayout>
                  <c:x val="-0.11799737532808399"/>
                  <c:y val="-0.14114136774569846"/>
                </c:manualLayout>
              </c:layout>
              <c:tx>
                <c:rich>
                  <a:bodyPr/>
                  <a:lstStyle/>
                  <a:p>
                    <a:fld id="{E1BE65FD-9491-479A-94FB-66714A60E06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AA9B-4AE7-9C5B-7FD17ADE630F}"/>
                </c:ext>
              </c:extLst>
            </c:dLbl>
            <c:dLbl>
              <c:idx val="4"/>
              <c:layout>
                <c:manualLayout>
                  <c:x val="3.6482014380801661E-2"/>
                  <c:y val="-8.4034353300774106E-2"/>
                </c:manualLayout>
              </c:layout>
              <c:tx>
                <c:rich>
                  <a:bodyPr rot="0" spcFirstLastPara="1" vertOverflow="ellipsis" vert="horz" wrap="square" anchor="ctr" anchorCtr="1"/>
                  <a:lstStyle/>
                  <a:p>
                    <a:pPr>
                      <a:defRPr sz="1600" b="0" i="0" u="none" strike="noStrike" kern="1200" baseline="0">
                        <a:solidFill>
                          <a:srgbClr val="FF0000"/>
                        </a:solidFill>
                        <a:latin typeface="+mn-lt"/>
                        <a:ea typeface="+mn-ea"/>
                        <a:cs typeface="+mn-cs"/>
                      </a:defRPr>
                    </a:pPr>
                    <a:fld id="{D2DB74C9-7A99-4ABB-AE8B-342E8FF52111}" type="CELLRANGE">
                      <a:rPr lang="en-US">
                        <a:solidFill>
                          <a:srgbClr val="FF0000"/>
                        </a:solidFill>
                      </a:rPr>
                      <a:pPr>
                        <a:defRPr>
                          <a:solidFill>
                            <a:srgbClr val="FF0000"/>
                          </a:solidFill>
                        </a:defRPr>
                      </a:pPr>
                      <a:t>[CELLRANGE]</a:t>
                    </a:fld>
                    <a:endParaRPr lang="en-US"/>
                  </a:p>
                </c:rich>
              </c:tx>
              <c:spPr>
                <a:noFill/>
                <a:ln>
                  <a:noFill/>
                </a:ln>
                <a:effectLst/>
              </c:spPr>
              <c:txPr>
                <a:bodyPr rot="0" spcFirstLastPara="1" vertOverflow="ellipsis" vert="horz" wrap="square" anchor="ctr" anchorCtr="1"/>
                <a:lstStyle/>
                <a:p>
                  <a:pPr>
                    <a:defRPr sz="1600" b="0" i="0" u="none" strike="noStrike" kern="1200" baseline="0">
                      <a:solidFill>
                        <a:srgbClr val="FF0000"/>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AA9B-4AE7-9C5B-7FD17ADE630F}"/>
                </c:ext>
              </c:extLst>
            </c:dLbl>
            <c:dLbl>
              <c:idx val="5"/>
              <c:layout>
                <c:manualLayout>
                  <c:x val="-0.10580227471566055"/>
                  <c:y val="-0.14931175269757949"/>
                </c:manualLayout>
              </c:layout>
              <c:tx>
                <c:rich>
                  <a:bodyPr/>
                  <a:lstStyle/>
                  <a:p>
                    <a:fld id="{920BC10C-1A3C-4FB9-8AB3-24429C39682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AA9B-4AE7-9C5B-7FD17ADE630F}"/>
                </c:ext>
              </c:extLst>
            </c:dLbl>
            <c:dLbl>
              <c:idx val="6"/>
              <c:layout>
                <c:manualLayout>
                  <c:x val="-2.729724409448819E-2"/>
                  <c:y val="-8.7150408282298072E-2"/>
                </c:manualLayout>
              </c:layout>
              <c:tx>
                <c:rich>
                  <a:bodyPr rot="0" spcFirstLastPara="1" vertOverflow="ellipsis" vert="horz" wrap="square" anchor="ctr" anchorCtr="1"/>
                  <a:lstStyle/>
                  <a:p>
                    <a:pPr>
                      <a:defRPr sz="1600" b="0" i="0" u="none" strike="noStrike" kern="1200" baseline="0">
                        <a:solidFill>
                          <a:srgbClr val="FF0000"/>
                        </a:solidFill>
                        <a:latin typeface="+mn-lt"/>
                        <a:ea typeface="+mn-ea"/>
                        <a:cs typeface="+mn-cs"/>
                      </a:defRPr>
                    </a:pPr>
                    <a:fld id="{340C5CC2-AB8D-4AE9-A1E0-04320E7F0A91}" type="CELLRANGE">
                      <a:rPr lang="en-US">
                        <a:solidFill>
                          <a:srgbClr val="FF0000"/>
                        </a:solidFill>
                      </a:rPr>
                      <a:pPr>
                        <a:defRPr>
                          <a:solidFill>
                            <a:srgbClr val="FF0000"/>
                          </a:solidFill>
                        </a:defRPr>
                      </a:pPr>
                      <a:t>[CELLRANGE]</a:t>
                    </a:fld>
                    <a:endParaRPr lang="en-US"/>
                  </a:p>
                </c:rich>
              </c:tx>
              <c:spPr>
                <a:noFill/>
                <a:ln>
                  <a:noFill/>
                </a:ln>
                <a:effectLst/>
              </c:spPr>
              <c:txPr>
                <a:bodyPr rot="0" spcFirstLastPara="1" vertOverflow="ellipsis" vert="horz" wrap="square" anchor="ctr" anchorCtr="1"/>
                <a:lstStyle/>
                <a:p>
                  <a:pPr>
                    <a:defRPr sz="1600" b="0" i="0" u="none" strike="noStrike" kern="1200" baseline="0">
                      <a:solidFill>
                        <a:srgbClr val="FF0000"/>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AA9B-4AE7-9C5B-7FD17ADE630F}"/>
                </c:ext>
              </c:extLst>
            </c:dLbl>
            <c:dLbl>
              <c:idx val="7"/>
              <c:layout>
                <c:manualLayout>
                  <c:x val="4.2120734908136483E-2"/>
                  <c:y val="4.2060367454068237E-3"/>
                </c:manualLayout>
              </c:layout>
              <c:tx>
                <c:rich>
                  <a:bodyPr rot="0" spcFirstLastPara="1" vertOverflow="ellipsis" vert="horz" wrap="square" anchor="ctr" anchorCtr="1"/>
                  <a:lstStyle/>
                  <a:p>
                    <a:pPr>
                      <a:defRPr sz="1600" b="0" i="0" u="none" strike="noStrike" kern="1200" baseline="0">
                        <a:solidFill>
                          <a:srgbClr val="FF0000"/>
                        </a:solidFill>
                        <a:latin typeface="+mn-lt"/>
                        <a:ea typeface="+mn-ea"/>
                        <a:cs typeface="+mn-cs"/>
                      </a:defRPr>
                    </a:pPr>
                    <a:fld id="{46C0E220-C0AF-48AF-883E-F033030A1CCE}" type="CELLRANGE">
                      <a:rPr lang="en-US">
                        <a:solidFill>
                          <a:srgbClr val="FF0000"/>
                        </a:solidFill>
                      </a:rPr>
                      <a:pPr>
                        <a:defRPr>
                          <a:solidFill>
                            <a:srgbClr val="FF0000"/>
                          </a:solidFill>
                        </a:defRPr>
                      </a:pPr>
                      <a:t>[CELLRANGE]</a:t>
                    </a:fld>
                    <a:endParaRPr lang="en-US"/>
                  </a:p>
                </c:rich>
              </c:tx>
              <c:spPr>
                <a:noFill/>
                <a:ln>
                  <a:noFill/>
                </a:ln>
                <a:effectLst/>
              </c:spPr>
              <c:txPr>
                <a:bodyPr rot="0" spcFirstLastPara="1" vertOverflow="ellipsis" vert="horz" wrap="square" anchor="ctr" anchorCtr="1"/>
                <a:lstStyle/>
                <a:p>
                  <a:pPr>
                    <a:defRPr sz="1600" b="0" i="0" u="none" strike="noStrike" kern="1200" baseline="0">
                      <a:solidFill>
                        <a:srgbClr val="FF0000"/>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AA9B-4AE7-9C5B-7FD17ADE630F}"/>
                </c:ext>
              </c:extLst>
            </c:dLbl>
            <c:dLbl>
              <c:idx val="8"/>
              <c:layout>
                <c:manualLayout>
                  <c:x val="-3.1183289588802418E-3"/>
                  <c:y val="-2.1389253426654917E-2"/>
                </c:manualLayout>
              </c:layout>
              <c:tx>
                <c:rich>
                  <a:bodyPr/>
                  <a:lstStyle/>
                  <a:p>
                    <a:fld id="{9F312297-1B31-4221-9BBC-7A7292F7A08C}"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AA9B-4AE7-9C5B-7FD17ADE630F}"/>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Sheet1!$B$3:$B$11</c:f>
              <c:numCache>
                <c:formatCode>General</c:formatCode>
                <c:ptCount val="9"/>
                <c:pt idx="0">
                  <c:v>0.2</c:v>
                </c:pt>
                <c:pt idx="1">
                  <c:v>0.4</c:v>
                </c:pt>
                <c:pt idx="2">
                  <c:v>-1</c:v>
                </c:pt>
                <c:pt idx="3">
                  <c:v>0.6</c:v>
                </c:pt>
                <c:pt idx="4">
                  <c:v>0.7</c:v>
                </c:pt>
                <c:pt idx="5">
                  <c:v>0.1</c:v>
                </c:pt>
                <c:pt idx="6">
                  <c:v>0.8</c:v>
                </c:pt>
                <c:pt idx="7">
                  <c:v>0.7</c:v>
                </c:pt>
                <c:pt idx="8">
                  <c:v>0.3</c:v>
                </c:pt>
              </c:numCache>
            </c:numRef>
          </c:xVal>
          <c:yVal>
            <c:numRef>
              <c:f>Sheet1!$C$3:$C$11</c:f>
              <c:numCache>
                <c:formatCode>General</c:formatCode>
                <c:ptCount val="9"/>
                <c:pt idx="0">
                  <c:v>7.5</c:v>
                </c:pt>
                <c:pt idx="1">
                  <c:v>7</c:v>
                </c:pt>
                <c:pt idx="2">
                  <c:v>9</c:v>
                </c:pt>
                <c:pt idx="3">
                  <c:v>9.2999999999999989</c:v>
                </c:pt>
                <c:pt idx="4">
                  <c:v>8.9</c:v>
                </c:pt>
                <c:pt idx="5">
                  <c:v>9.3000000000000007</c:v>
                </c:pt>
                <c:pt idx="6">
                  <c:v>10.299999999999999</c:v>
                </c:pt>
                <c:pt idx="7">
                  <c:v>8</c:v>
                </c:pt>
                <c:pt idx="8">
                  <c:v>4.4000000000000004</c:v>
                </c:pt>
              </c:numCache>
            </c:numRef>
          </c:yVal>
          <c:bubbleSize>
            <c:numRef>
              <c:f>Sheet1!$D$3:$D$11</c:f>
              <c:numCache>
                <c:formatCode>General</c:formatCode>
                <c:ptCount val="9"/>
                <c:pt idx="0">
                  <c:v>0.80100000000000005</c:v>
                </c:pt>
                <c:pt idx="1">
                  <c:v>0.19800000000000001</c:v>
                </c:pt>
                <c:pt idx="2">
                  <c:v>0.90900000000000003</c:v>
                </c:pt>
                <c:pt idx="3">
                  <c:v>0.95499999999999996</c:v>
                </c:pt>
                <c:pt idx="4">
                  <c:v>0.54700000000000004</c:v>
                </c:pt>
                <c:pt idx="5">
                  <c:v>1.425</c:v>
                </c:pt>
                <c:pt idx="6">
                  <c:v>0.35299999999999998</c:v>
                </c:pt>
                <c:pt idx="7">
                  <c:v>0.14399999999999999</c:v>
                </c:pt>
                <c:pt idx="8">
                  <c:v>0.66</c:v>
                </c:pt>
              </c:numCache>
            </c:numRef>
          </c:bubbleSize>
          <c:bubble3D val="0"/>
          <c:extLst>
            <c:ext xmlns:c15="http://schemas.microsoft.com/office/drawing/2012/chart" uri="{02D57815-91ED-43cb-92C2-25804820EDAC}">
              <c15:datalabelsRange>
                <c15:f>Sheet1!$A$3:$A$11</c15:f>
                <c15:dlblRangeCache>
                  <c:ptCount val="9"/>
                  <c:pt idx="0">
                    <c:v>France</c:v>
                  </c:pt>
                  <c:pt idx="1">
                    <c:v>Germany</c:v>
                  </c:pt>
                  <c:pt idx="2">
                    <c:v>Italy</c:v>
                  </c:pt>
                  <c:pt idx="3">
                    <c:v>Spain</c:v>
                  </c:pt>
                  <c:pt idx="4">
                    <c:v>Netherlands</c:v>
                  </c:pt>
                  <c:pt idx="5">
                    <c:v>Belgium</c:v>
                  </c:pt>
                  <c:pt idx="6">
                    <c:v>Austria</c:v>
                  </c:pt>
                  <c:pt idx="7">
                    <c:v>Denmark</c:v>
                  </c:pt>
                  <c:pt idx="8">
                    <c:v>Sweden</c:v>
                  </c:pt>
                </c15:dlblRangeCache>
              </c15:datalabelsRange>
            </c:ext>
            <c:ext xmlns:c16="http://schemas.microsoft.com/office/drawing/2014/chart" uri="{C3380CC4-5D6E-409C-BE32-E72D297353CC}">
              <c16:uniqueId val="{00000009-AA9B-4AE7-9C5B-7FD17ADE630F}"/>
            </c:ext>
          </c:extLst>
        </c:ser>
        <c:dLbls>
          <c:showLegendKey val="0"/>
          <c:showVal val="0"/>
          <c:showCatName val="0"/>
          <c:showSerName val="0"/>
          <c:showPercent val="0"/>
          <c:showBubbleSize val="0"/>
        </c:dLbls>
        <c:bubbleScale val="100"/>
        <c:showNegBubbles val="0"/>
        <c:axId val="1905853967"/>
        <c:axId val="1763849151"/>
      </c:bubbleChart>
      <c:valAx>
        <c:axId val="1905853967"/>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Output Gap 2019</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63849151"/>
        <c:crosses val="autoZero"/>
        <c:crossBetween val="midCat"/>
      </c:valAx>
      <c:valAx>
        <c:axId val="1763849151"/>
        <c:scaling>
          <c:orientation val="minMax"/>
          <c:min val="3"/>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Change in Budget Balance 2019-20 (percentage points)</a:t>
                </a:r>
              </a:p>
            </c:rich>
          </c:tx>
          <c:layout>
            <c:manualLayout>
              <c:xMode val="edge"/>
              <c:yMode val="edge"/>
              <c:x val="5.7275853990727725E-3"/>
              <c:y val="0.1340277712912110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05853967"/>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b="1" dirty="0">
                <a:solidFill>
                  <a:srgbClr val="FFC000"/>
                </a:solidFill>
              </a:rPr>
              <a:t>Fiscal Ceilings &amp; EU Lives</a:t>
            </a:r>
          </a:p>
        </c:rich>
      </c:tx>
      <c:layout>
        <c:manualLayout>
          <c:xMode val="edge"/>
          <c:yMode val="edge"/>
          <c:x val="0.30655590595107324"/>
          <c:y val="2.5057601792396782E-2"/>
        </c:manualLayout>
      </c:layout>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0161215767259147"/>
          <c:y val="0.15205075534529289"/>
          <c:w val="0.74319174974696067"/>
          <c:h val="0.69784355179704016"/>
        </c:manualLayout>
      </c:layout>
      <c:scatterChart>
        <c:scatterStyle val="lineMarker"/>
        <c:varyColors val="0"/>
        <c:ser>
          <c:idx val="0"/>
          <c:order val="0"/>
          <c:tx>
            <c:strRef>
              <c:f>Sheet1!$B$23</c:f>
              <c:strCache>
                <c:ptCount val="1"/>
                <c:pt idx="0">
                  <c:v>Gross public debt as % of GDP</c:v>
                </c:pt>
              </c:strCache>
            </c:strRef>
          </c:tx>
          <c:spPr>
            <a:ln w="25400" cap="rnd">
              <a:noFill/>
              <a:round/>
            </a:ln>
            <a:effectLst/>
          </c:spPr>
          <c:marker>
            <c:symbol val="circle"/>
            <c:size val="8"/>
            <c:spPr>
              <a:solidFill>
                <a:srgbClr val="FF9933"/>
              </a:solidFill>
              <a:ln w="9525">
                <a:solidFill>
                  <a:srgbClr val="FF9933"/>
                </a:solidFill>
              </a:ln>
              <a:effectLst/>
            </c:spPr>
          </c:marker>
          <c:dPt>
            <c:idx val="1"/>
            <c:marker>
              <c:symbol val="circle"/>
              <c:size val="8"/>
              <c:spPr>
                <a:solidFill>
                  <a:srgbClr val="FF0000"/>
                </a:solidFill>
                <a:ln w="9525">
                  <a:noFill/>
                </a:ln>
                <a:effectLst/>
              </c:spPr>
            </c:marker>
            <c:bubble3D val="0"/>
            <c:extLst>
              <c:ext xmlns:c16="http://schemas.microsoft.com/office/drawing/2014/chart" uri="{C3380CC4-5D6E-409C-BE32-E72D297353CC}">
                <c16:uniqueId val="{00000000-7C43-4B9C-B3B4-E2A92B04FE56}"/>
              </c:ext>
            </c:extLst>
          </c:dPt>
          <c:dPt>
            <c:idx val="4"/>
            <c:marker>
              <c:symbol val="circle"/>
              <c:size val="8"/>
              <c:spPr>
                <a:solidFill>
                  <a:srgbClr val="FF0000"/>
                </a:solidFill>
                <a:ln w="9525">
                  <a:noFill/>
                </a:ln>
                <a:effectLst/>
              </c:spPr>
            </c:marker>
            <c:bubble3D val="0"/>
            <c:extLst>
              <c:ext xmlns:c16="http://schemas.microsoft.com/office/drawing/2014/chart" uri="{C3380CC4-5D6E-409C-BE32-E72D297353CC}">
                <c16:uniqueId val="{00000001-7C43-4B9C-B3B4-E2A92B04FE56}"/>
              </c:ext>
            </c:extLst>
          </c:dPt>
          <c:dPt>
            <c:idx val="6"/>
            <c:marker>
              <c:symbol val="circle"/>
              <c:size val="8"/>
              <c:spPr>
                <a:solidFill>
                  <a:srgbClr val="FF0000"/>
                </a:solidFill>
                <a:ln w="9525">
                  <a:noFill/>
                </a:ln>
                <a:effectLst/>
              </c:spPr>
            </c:marker>
            <c:bubble3D val="0"/>
            <c:extLst>
              <c:ext xmlns:c16="http://schemas.microsoft.com/office/drawing/2014/chart" uri="{C3380CC4-5D6E-409C-BE32-E72D297353CC}">
                <c16:uniqueId val="{00000002-7C43-4B9C-B3B4-E2A92B04FE56}"/>
              </c:ext>
            </c:extLst>
          </c:dPt>
          <c:dPt>
            <c:idx val="7"/>
            <c:marker>
              <c:symbol val="circle"/>
              <c:size val="8"/>
              <c:spPr>
                <a:solidFill>
                  <a:srgbClr val="FF0000"/>
                </a:solidFill>
                <a:ln w="9525">
                  <a:noFill/>
                </a:ln>
                <a:effectLst/>
              </c:spPr>
            </c:marker>
            <c:bubble3D val="0"/>
            <c:extLst>
              <c:ext xmlns:c16="http://schemas.microsoft.com/office/drawing/2014/chart" uri="{C3380CC4-5D6E-409C-BE32-E72D297353CC}">
                <c16:uniqueId val="{00000003-7C43-4B9C-B3B4-E2A92B04FE56}"/>
              </c:ext>
            </c:extLst>
          </c:dPt>
          <c:dLbls>
            <c:dLbl>
              <c:idx val="0"/>
              <c:tx>
                <c:rich>
                  <a:bodyPr/>
                  <a:lstStyle/>
                  <a:p>
                    <a:fld id="{590254ED-0350-48EA-9F08-993CAC38CBE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7C43-4B9C-B3B4-E2A92B04FE56}"/>
                </c:ext>
              </c:extLst>
            </c:dLbl>
            <c:dLbl>
              <c:idx val="1"/>
              <c:tx>
                <c:rich>
                  <a:bodyPr/>
                  <a:lstStyle/>
                  <a:p>
                    <a:fld id="{14EE9F42-D46F-473D-BA5A-DD775D16F566}"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7C43-4B9C-B3B4-E2A92B04FE56}"/>
                </c:ext>
              </c:extLst>
            </c:dLbl>
            <c:dLbl>
              <c:idx val="2"/>
              <c:tx>
                <c:rich>
                  <a:bodyPr/>
                  <a:lstStyle/>
                  <a:p>
                    <a:fld id="{4F115380-960C-44AE-ACF4-71974F338151}"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7C43-4B9C-B3B4-E2A92B04FE56}"/>
                </c:ext>
              </c:extLst>
            </c:dLbl>
            <c:dLbl>
              <c:idx val="3"/>
              <c:layout>
                <c:manualLayout>
                  <c:x val="-7.663964627855574E-2"/>
                  <c:y val="-6.7653276955602609E-2"/>
                </c:manualLayout>
              </c:layout>
              <c:tx>
                <c:rich>
                  <a:bodyPr/>
                  <a:lstStyle/>
                  <a:p>
                    <a:fld id="{9D06A752-7B73-466C-8ADE-8C5D6670A1C7}"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7C43-4B9C-B3B4-E2A92B04FE56}"/>
                </c:ext>
              </c:extLst>
            </c:dLbl>
            <c:dLbl>
              <c:idx val="4"/>
              <c:tx>
                <c:rich>
                  <a:bodyPr/>
                  <a:lstStyle/>
                  <a:p>
                    <a:fld id="{EF1D4370-4EC2-43EC-A2DF-723D1D754237}"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7C43-4B9C-B3B4-E2A92B04FE56}"/>
                </c:ext>
              </c:extLst>
            </c:dLbl>
            <c:dLbl>
              <c:idx val="5"/>
              <c:layout>
                <c:manualLayout>
                  <c:x val="1.4738393515106854E-2"/>
                  <c:y val="-9.7251585623678652E-2"/>
                </c:manualLayout>
              </c:layout>
              <c:tx>
                <c:rich>
                  <a:bodyPr/>
                  <a:lstStyle/>
                  <a:p>
                    <a:fld id="{246DF3C3-3EC0-4E0F-AE15-96FB42CE055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7C43-4B9C-B3B4-E2A92B04FE56}"/>
                </c:ext>
              </c:extLst>
            </c:dLbl>
            <c:dLbl>
              <c:idx val="6"/>
              <c:tx>
                <c:rich>
                  <a:bodyPr/>
                  <a:lstStyle/>
                  <a:p>
                    <a:fld id="{D67EA030-C810-4543-BF15-1045518F92A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7C43-4B9C-B3B4-E2A92B04FE56}"/>
                </c:ext>
              </c:extLst>
            </c:dLbl>
            <c:dLbl>
              <c:idx val="7"/>
              <c:tx>
                <c:rich>
                  <a:bodyPr/>
                  <a:lstStyle/>
                  <a:p>
                    <a:fld id="{222C31D7-B76A-4F00-9A80-9C59BCEFE86D}"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7C43-4B9C-B3B4-E2A92B04FE56}"/>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rgbClr val="FF9933"/>
                </a:solidFill>
                <a:prstDash val="dash"/>
              </a:ln>
              <a:effectLst/>
            </c:spPr>
            <c:trendlineType val="linear"/>
            <c:dispRSqr val="0"/>
            <c:dispEq val="0"/>
          </c:trendline>
          <c:xVal>
            <c:numRef>
              <c:f>Sheet1!$B$24:$B$31</c:f>
              <c:numCache>
                <c:formatCode>General</c:formatCode>
                <c:ptCount val="8"/>
                <c:pt idx="0">
                  <c:v>99.3</c:v>
                </c:pt>
                <c:pt idx="1">
                  <c:v>58.6</c:v>
                </c:pt>
                <c:pt idx="2">
                  <c:v>133.1</c:v>
                </c:pt>
                <c:pt idx="3">
                  <c:v>96.4</c:v>
                </c:pt>
                <c:pt idx="4">
                  <c:v>49.2</c:v>
                </c:pt>
                <c:pt idx="5">
                  <c:v>101</c:v>
                </c:pt>
                <c:pt idx="6">
                  <c:v>70.5</c:v>
                </c:pt>
                <c:pt idx="7">
                  <c:v>33.299999999999997</c:v>
                </c:pt>
              </c:numCache>
            </c:numRef>
          </c:xVal>
          <c:yVal>
            <c:numRef>
              <c:f>Sheet1!$C$24:$C$31</c:f>
              <c:numCache>
                <c:formatCode>0.0</c:formatCode>
                <c:ptCount val="8"/>
                <c:pt idx="0">
                  <c:v>0.93632958801498123</c:v>
                </c:pt>
                <c:pt idx="1">
                  <c:v>3.5353535353535355</c:v>
                </c:pt>
                <c:pt idx="2">
                  <c:v>0.99009900990099009</c:v>
                </c:pt>
                <c:pt idx="3">
                  <c:v>0.97382198952879595</c:v>
                </c:pt>
                <c:pt idx="4">
                  <c:v>1.4625228519195612</c:v>
                </c:pt>
                <c:pt idx="5">
                  <c:v>0.6456140350877192</c:v>
                </c:pt>
                <c:pt idx="6">
                  <c:v>2.9178470254957509</c:v>
                </c:pt>
                <c:pt idx="7">
                  <c:v>5.5555555555555554</c:v>
                </c:pt>
              </c:numCache>
            </c:numRef>
          </c:yVal>
          <c:smooth val="0"/>
          <c:extLst>
            <c:ext xmlns:c15="http://schemas.microsoft.com/office/drawing/2012/chart" uri="{02D57815-91ED-43cb-92C2-25804820EDAC}">
              <c15:datalabelsRange>
                <c15:f>Sheet1!$A$24:$A$32</c15:f>
                <c15:dlblRangeCache>
                  <c:ptCount val="9"/>
                  <c:pt idx="0">
                    <c:v>France</c:v>
                  </c:pt>
                  <c:pt idx="1">
                    <c:v>Germany</c:v>
                  </c:pt>
                  <c:pt idx="2">
                    <c:v>Italy</c:v>
                  </c:pt>
                  <c:pt idx="3">
                    <c:v>Spain</c:v>
                  </c:pt>
                  <c:pt idx="4">
                    <c:v>Netherlands</c:v>
                  </c:pt>
                  <c:pt idx="5">
                    <c:v>Belgium</c:v>
                  </c:pt>
                  <c:pt idx="6">
                    <c:v>Austria</c:v>
                  </c:pt>
                  <c:pt idx="7">
                    <c:v>Denmark</c:v>
                  </c:pt>
                  <c:pt idx="8">
                    <c:v>Sweden</c:v>
                  </c:pt>
                </c15:dlblRangeCache>
              </c15:datalabelsRange>
            </c:ext>
            <c:ext xmlns:c16="http://schemas.microsoft.com/office/drawing/2014/chart" uri="{C3380CC4-5D6E-409C-BE32-E72D297353CC}">
              <c16:uniqueId val="{00000009-7C43-4B9C-B3B4-E2A92B04FE56}"/>
            </c:ext>
          </c:extLst>
        </c:ser>
        <c:dLbls>
          <c:showLegendKey val="0"/>
          <c:showVal val="0"/>
          <c:showCatName val="0"/>
          <c:showSerName val="0"/>
          <c:showPercent val="0"/>
          <c:showBubbleSize val="0"/>
        </c:dLbls>
        <c:axId val="662840192"/>
        <c:axId val="615091024"/>
      </c:scatterChart>
      <c:valAx>
        <c:axId val="662840192"/>
        <c:scaling>
          <c:orientation val="minMax"/>
          <c:max val="140"/>
          <c:min val="30"/>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General government net debt as % of GDP (2019)</a:t>
                </a:r>
              </a:p>
            </c:rich>
          </c:tx>
          <c:layout>
            <c:manualLayout>
              <c:xMode val="edge"/>
              <c:yMode val="edge"/>
              <c:x val="0.20385229509233507"/>
              <c:y val="0.8921775898520084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15091024"/>
        <c:crosses val="autoZero"/>
        <c:crossBetween val="midCat"/>
      </c:valAx>
      <c:valAx>
        <c:axId val="6150910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Change in net lending/GDP per death/1mn</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6284019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920" b="1" dirty="0">
                <a:solidFill>
                  <a:schemeClr val="accent2"/>
                </a:solidFill>
                <a:latin typeface="+mn-lt"/>
                <a:cs typeface="Segoe UI" panose="020B0502040204020203" pitchFamily="34" charset="0"/>
              </a:rPr>
              <a:t>EU Fiscal Stimulus (billions of euros)</a:t>
            </a:r>
          </a:p>
        </c:rich>
      </c:tx>
      <c:layout>
        <c:manualLayout>
          <c:xMode val="edge"/>
          <c:yMode val="edge"/>
          <c:x val="0.17709960430630012"/>
          <c:y val="3.110651562036289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9103811874456609"/>
          <c:y val="0.15125392776607149"/>
          <c:w val="0.38194690529855074"/>
          <c:h val="0.54826401981442452"/>
        </c:manualLayout>
      </c:layout>
      <c:pieChart>
        <c:varyColors val="1"/>
        <c:ser>
          <c:idx val="0"/>
          <c:order val="0"/>
          <c:spPr>
            <a:solidFill>
              <a:srgbClr val="FF9933"/>
            </a:solidFill>
          </c:spPr>
          <c:explosion val="3"/>
          <c:dPt>
            <c:idx val="0"/>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5659-4FE9-AC03-B769DCB3AA70}"/>
              </c:ext>
            </c:extLst>
          </c:dPt>
          <c:dPt>
            <c:idx val="1"/>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3-5659-4FE9-AC03-B769DCB3AA70}"/>
              </c:ext>
            </c:extLst>
          </c:dPt>
          <c:dPt>
            <c:idx val="2"/>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5-5659-4FE9-AC03-B769DCB3AA70}"/>
              </c:ext>
            </c:extLst>
          </c:dPt>
          <c:dPt>
            <c:idx val="3"/>
            <c:bubble3D val="0"/>
            <c:spPr>
              <a:solidFill>
                <a:srgbClr val="FF9933"/>
              </a:solidFill>
              <a:ln w="19050">
                <a:solidFill>
                  <a:schemeClr val="lt1"/>
                </a:solidFill>
              </a:ln>
              <a:effectLst/>
            </c:spPr>
            <c:extLst>
              <c:ext xmlns:c16="http://schemas.microsoft.com/office/drawing/2014/chart" uri="{C3380CC4-5D6E-409C-BE32-E72D297353CC}">
                <c16:uniqueId val="{00000007-5659-4FE9-AC03-B769DCB3AA70}"/>
              </c:ext>
            </c:extLst>
          </c:dPt>
          <c:dPt>
            <c:idx val="4"/>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9-5659-4FE9-AC03-B769DCB3AA70}"/>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Sheet1!$A$39:$A$43</c:f>
              <c:strCache>
                <c:ptCount val="5"/>
                <c:pt idx="0">
                  <c:v>Pandemic Crisis Support, EIB, SURE</c:v>
                </c:pt>
                <c:pt idx="1">
                  <c:v>NGEU</c:v>
                </c:pt>
                <c:pt idx="2">
                  <c:v>EU Budget (CRII and CRII+, MFA)</c:v>
                </c:pt>
                <c:pt idx="3">
                  <c:v>PEPP</c:v>
                </c:pt>
                <c:pt idx="4">
                  <c:v>APP</c:v>
                </c:pt>
              </c:strCache>
            </c:strRef>
          </c:cat>
          <c:val>
            <c:numRef>
              <c:f>Sheet1!$B$39:$B$43</c:f>
              <c:numCache>
                <c:formatCode>General</c:formatCode>
                <c:ptCount val="5"/>
                <c:pt idx="0">
                  <c:v>540</c:v>
                </c:pt>
                <c:pt idx="1">
                  <c:v>750</c:v>
                </c:pt>
                <c:pt idx="2">
                  <c:v>37</c:v>
                </c:pt>
                <c:pt idx="3">
                  <c:v>750</c:v>
                </c:pt>
                <c:pt idx="4">
                  <c:v>120</c:v>
                </c:pt>
              </c:numCache>
            </c:numRef>
          </c:val>
          <c:extLst>
            <c:ext xmlns:c16="http://schemas.microsoft.com/office/drawing/2014/chart" uri="{C3380CC4-5D6E-409C-BE32-E72D297353CC}">
              <c16:uniqueId val="{0000000A-5659-4FE9-AC03-B769DCB3AA70}"/>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1165457775033975"/>
          <c:y val="0.75112477156441393"/>
          <c:w val="0.88528752004853373"/>
          <c:h val="0.2488752284355861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0.63333</cdr:x>
      <cdr:y>0.16359</cdr:y>
    </cdr:from>
    <cdr:to>
      <cdr:x>0.70167</cdr:x>
      <cdr:y>0.30415</cdr:y>
    </cdr:to>
    <cdr:sp macro="" textlink="">
      <cdr:nvSpPr>
        <cdr:cNvPr id="2" name="Arrow: Up 1">
          <a:extLst xmlns:a="http://schemas.openxmlformats.org/drawingml/2006/main">
            <a:ext uri="{FF2B5EF4-FFF2-40B4-BE49-F238E27FC236}">
              <a16:creationId xmlns:a16="http://schemas.microsoft.com/office/drawing/2014/main" id="{8C657D4D-E425-48EB-8C4A-397A89FDB9ED}"/>
            </a:ext>
          </a:extLst>
        </cdr:cNvPr>
        <cdr:cNvSpPr/>
      </cdr:nvSpPr>
      <cdr:spPr>
        <a:xfrm xmlns:a="http://schemas.openxmlformats.org/drawingml/2006/main">
          <a:off x="3993933" y="746234"/>
          <a:ext cx="430924" cy="641131"/>
        </a:xfrm>
        <a:prstGeom xmlns:a="http://schemas.openxmlformats.org/drawingml/2006/main" prst="upArrow">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0.68833</cdr:x>
      <cdr:y>0.20276</cdr:y>
    </cdr:from>
    <cdr:to>
      <cdr:x>0.83333</cdr:x>
      <cdr:y>0.40323</cdr:y>
    </cdr:to>
    <cdr:sp macro="" textlink="">
      <cdr:nvSpPr>
        <cdr:cNvPr id="3" name="TextBox 2">
          <a:extLst xmlns:a="http://schemas.openxmlformats.org/drawingml/2006/main">
            <a:ext uri="{FF2B5EF4-FFF2-40B4-BE49-F238E27FC236}">
              <a16:creationId xmlns:a16="http://schemas.microsoft.com/office/drawing/2014/main" id="{9F155DBE-D341-4D5A-A5CA-AE804CCA218C}"/>
            </a:ext>
          </a:extLst>
        </cdr:cNvPr>
        <cdr:cNvSpPr txBox="1"/>
      </cdr:nvSpPr>
      <cdr:spPr>
        <a:xfrm xmlns:a="http://schemas.openxmlformats.org/drawingml/2006/main">
          <a:off x="4340774" y="92491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a:solidFill>
                <a:srgbClr val="FFC000"/>
              </a:solidFill>
            </a:rPr>
            <a:t>More net borrowing</a:t>
          </a:r>
        </a:p>
        <a:p xmlns:a="http://schemas.openxmlformats.org/drawingml/2006/main">
          <a:r>
            <a:rPr lang="en-US" sz="1200" dirty="0">
              <a:solidFill>
                <a:srgbClr val="FFC000"/>
              </a:solidFill>
            </a:rPr>
            <a:t> as percent of GDP</a:t>
          </a:r>
        </a:p>
      </cdr:txBody>
    </cdr:sp>
  </cdr:relSizeAnchor>
</c:userShapes>
</file>

<file path=ppt/drawings/drawing2.xml><?xml version="1.0" encoding="utf-8"?>
<c:userShapes xmlns:c="http://schemas.openxmlformats.org/drawingml/2006/chart">
  <cdr:relSizeAnchor xmlns:cdr="http://schemas.openxmlformats.org/drawingml/2006/chartDrawing">
    <cdr:from>
      <cdr:x>0.71137</cdr:x>
      <cdr:y>0.15023</cdr:y>
    </cdr:from>
    <cdr:to>
      <cdr:x>0.99428</cdr:x>
      <cdr:y>0.31863</cdr:y>
    </cdr:to>
    <cdr:sp macro="" textlink="">
      <cdr:nvSpPr>
        <cdr:cNvPr id="2" name="Callout: Line with Accent Bar 1">
          <a:extLst xmlns:a="http://schemas.openxmlformats.org/drawingml/2006/main">
            <a:ext uri="{FF2B5EF4-FFF2-40B4-BE49-F238E27FC236}">
              <a16:creationId xmlns:a16="http://schemas.microsoft.com/office/drawing/2014/main" id="{8C79D30E-4AF5-4C2D-9FEB-1869FFB326BB}"/>
            </a:ext>
          </a:extLst>
        </cdr:cNvPr>
        <cdr:cNvSpPr/>
      </cdr:nvSpPr>
      <cdr:spPr>
        <a:xfrm xmlns:a="http://schemas.openxmlformats.org/drawingml/2006/main">
          <a:off x="3977627" y="644220"/>
          <a:ext cx="1581893" cy="722126"/>
        </a:xfrm>
        <a:prstGeom xmlns:a="http://schemas.openxmlformats.org/drawingml/2006/main" prst="accentCallout1">
          <a:avLst>
            <a:gd name="adj1" fmla="val 18750"/>
            <a:gd name="adj2" fmla="val -8333"/>
            <a:gd name="adj3" fmla="val 49596"/>
            <a:gd name="adj4" fmla="val -27472"/>
          </a:avLst>
        </a:prstGeom>
        <a:noFill xmlns:a="http://schemas.openxmlformats.org/drawingml/2006/main"/>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en-US" sz="1400" dirty="0"/>
            <a:t>Total: </a:t>
          </a:r>
          <a:r>
            <a:rPr lang="en-US" sz="1400" b="0" i="0" dirty="0">
              <a:solidFill>
                <a:schemeClr val="dk1"/>
              </a:solidFill>
              <a:effectLst/>
            </a:rPr>
            <a:t>€</a:t>
          </a:r>
          <a:r>
            <a:rPr lang="en-US" sz="1400" dirty="0"/>
            <a:t>2197 bn </a:t>
          </a:r>
        </a:p>
        <a:p xmlns:a="http://schemas.openxmlformats.org/drawingml/2006/main">
          <a:r>
            <a:rPr lang="en-US" sz="1400" dirty="0"/>
            <a:t>(15.7% of EU-27 2019 GDP)</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9EECD-FC18-4BC7-92C8-1E3D848B6D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292EC7-93CD-403F-8264-6F5DFF9C83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070230-A1E3-4147-8451-CE94F02A09B2}"/>
              </a:ext>
            </a:extLst>
          </p:cNvPr>
          <p:cNvSpPr>
            <a:spLocks noGrp="1"/>
          </p:cNvSpPr>
          <p:nvPr>
            <p:ph type="dt" sz="half" idx="10"/>
          </p:nvPr>
        </p:nvSpPr>
        <p:spPr/>
        <p:txBody>
          <a:bodyPr/>
          <a:lstStyle/>
          <a:p>
            <a:fld id="{AFBEEC16-EC3E-47DB-8A7E-DB390A3C363D}" type="datetimeFigureOut">
              <a:rPr lang="en-US" smtClean="0"/>
              <a:pPr/>
              <a:t>11/30/2020</a:t>
            </a:fld>
            <a:endParaRPr lang="en-US" dirty="0"/>
          </a:p>
        </p:txBody>
      </p:sp>
      <p:sp>
        <p:nvSpPr>
          <p:cNvPr id="5" name="Footer Placeholder 4">
            <a:extLst>
              <a:ext uri="{FF2B5EF4-FFF2-40B4-BE49-F238E27FC236}">
                <a16:creationId xmlns:a16="http://schemas.microsoft.com/office/drawing/2014/main" id="{0D9A9BAC-F751-402E-BC45-DC25340182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9DFF7E-0199-466D-B9D4-0EFEADCF5CA8}"/>
              </a:ext>
            </a:extLst>
          </p:cNvPr>
          <p:cNvSpPr>
            <a:spLocks noGrp="1"/>
          </p:cNvSpPr>
          <p:nvPr>
            <p:ph type="sldNum" sz="quarter" idx="12"/>
          </p:nvPr>
        </p:nvSpPr>
        <p:spPr/>
        <p:txBody>
          <a:bodyPr/>
          <a:lstStyle/>
          <a:p>
            <a:fld id="{E00EF9D1-8FE4-4A6C-8373-E5034EFA4A90}" type="slidenum">
              <a:rPr lang="en-US" smtClean="0"/>
              <a:pPr/>
              <a:t>‹#›</a:t>
            </a:fld>
            <a:endParaRPr lang="en-US"/>
          </a:p>
        </p:txBody>
      </p:sp>
    </p:spTree>
    <p:extLst>
      <p:ext uri="{BB962C8B-B14F-4D97-AF65-F5344CB8AC3E}">
        <p14:creationId xmlns:p14="http://schemas.microsoft.com/office/powerpoint/2010/main" val="78685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519E2-942B-4B05-9D9B-B95ABC79C5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901F80-5827-459E-BAE3-B57427E84F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3160F-2AAA-4958-BE83-526F8E892E82}"/>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5" name="Footer Placeholder 4">
            <a:extLst>
              <a:ext uri="{FF2B5EF4-FFF2-40B4-BE49-F238E27FC236}">
                <a16:creationId xmlns:a16="http://schemas.microsoft.com/office/drawing/2014/main" id="{9A6B26BE-18A1-401B-89C6-153C1561D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EEF9C-67A0-4C5C-8717-FBA14F2BB481}"/>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896767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AC8310-4ADE-4081-967B-F35168DED9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51E30F-43DE-490C-976F-6B6EAAB540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8173-1E5B-4038-8D9D-EB38157CE173}"/>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5" name="Footer Placeholder 4">
            <a:extLst>
              <a:ext uri="{FF2B5EF4-FFF2-40B4-BE49-F238E27FC236}">
                <a16:creationId xmlns:a16="http://schemas.microsoft.com/office/drawing/2014/main" id="{06E1CD58-6082-4144-B962-2FD89EA23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9128B8-5FDA-4726-8196-CE8F28010DB5}"/>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1849684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4F1CB-1270-4DD0-B1FC-44C14603B2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D1CB4A-2F7C-4FA6-8581-CE7853E709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69E19A-8424-4CD8-BF15-44D8471EE9E2}"/>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5" name="Footer Placeholder 4">
            <a:extLst>
              <a:ext uri="{FF2B5EF4-FFF2-40B4-BE49-F238E27FC236}">
                <a16:creationId xmlns:a16="http://schemas.microsoft.com/office/drawing/2014/main" id="{6C88B6F3-2341-43AD-8715-CCA0B30FF2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93ACB-E310-46A5-9E9D-28351F817E65}"/>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174230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EFE55-79E9-490A-9B85-77CBD546C4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14061B-67AD-4B75-9F73-15FE8F2770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45FBBD-C9F9-49D4-AB31-513A20FE7822}"/>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5" name="Footer Placeholder 4">
            <a:extLst>
              <a:ext uri="{FF2B5EF4-FFF2-40B4-BE49-F238E27FC236}">
                <a16:creationId xmlns:a16="http://schemas.microsoft.com/office/drawing/2014/main" id="{C4FC3A56-7695-45C2-B9C2-7DDD3F2C1A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F56E02-5AFD-4E7A-A268-67EDADBC7D42}"/>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375088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7CF96-EBB5-4EAF-AC66-6894E7C148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E6CC22-6A7C-4F31-9732-2984953A9E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C264E4-B41A-4955-A320-601369ADDF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32C80A-2617-4B80-BAC5-9A46B1B170ED}"/>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6" name="Footer Placeholder 5">
            <a:extLst>
              <a:ext uri="{FF2B5EF4-FFF2-40B4-BE49-F238E27FC236}">
                <a16:creationId xmlns:a16="http://schemas.microsoft.com/office/drawing/2014/main" id="{AEC8D97C-7E7F-48B7-934D-F11405A84B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6B372-7D03-4507-A751-0931A2B26090}"/>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372952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C32A0-3915-4238-83B0-9FEFDE6188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B21EE8-7F31-4D8A-A46D-9305F98AA4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21C2FA-640C-4B6B-A3F1-412709E373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55F0C1-2093-46CB-9FC3-941A160D86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860C1C-D088-4267-BB93-8C1CFE7217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C08AB5-9CE7-474F-8D3F-40574BF0D9D9}"/>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8" name="Footer Placeholder 7">
            <a:extLst>
              <a:ext uri="{FF2B5EF4-FFF2-40B4-BE49-F238E27FC236}">
                <a16:creationId xmlns:a16="http://schemas.microsoft.com/office/drawing/2014/main" id="{4C087544-BCB3-4984-97FA-EB542BBDA5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4BF8ED-D04C-4612-8081-1306AA901BDA}"/>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3602105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B26AE-6324-482B-B035-7B2C849F6A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9676B9-CA23-4C23-BE64-A2A30C29545F}"/>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4" name="Footer Placeholder 3">
            <a:extLst>
              <a:ext uri="{FF2B5EF4-FFF2-40B4-BE49-F238E27FC236}">
                <a16:creationId xmlns:a16="http://schemas.microsoft.com/office/drawing/2014/main" id="{97393CA0-8F2D-4EB6-B698-CC187EADCAF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1C62D4-BB15-4143-A4E3-C4A74661B874}"/>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3568257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DEAFBA-33A3-45DB-82BB-84C6EA9D860F}"/>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3" name="Footer Placeholder 2">
            <a:extLst>
              <a:ext uri="{FF2B5EF4-FFF2-40B4-BE49-F238E27FC236}">
                <a16:creationId xmlns:a16="http://schemas.microsoft.com/office/drawing/2014/main" id="{935882B2-176C-4411-B1AC-87B9DF6EBB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AA1CB3-488E-445D-B61C-C969E60FF3E1}"/>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68504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7C15D-77B5-4A4D-8C7B-4B9DAE7F6B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E74DC9-39A9-4E79-A1B0-158E07CF5E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366F76-17A1-4F30-9DB5-0AE64C5D82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0CD548-E055-4C93-B0F3-681D7E020240}"/>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6" name="Footer Placeholder 5">
            <a:extLst>
              <a:ext uri="{FF2B5EF4-FFF2-40B4-BE49-F238E27FC236}">
                <a16:creationId xmlns:a16="http://schemas.microsoft.com/office/drawing/2014/main" id="{C20D3FD9-2797-4772-A56D-6AAC23E84B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97AE4A-30BF-4F60-A1C1-737E441117E0}"/>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4213892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C5D8-7FA8-4A1E-9B95-1BECF56967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AF0423-D79C-4D1D-AACE-0E5D2D4289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6AD2B98-55E9-4CAB-AC8B-0270BD82FD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3F110E-A58B-4DC7-BD0C-90940F7144F2}"/>
              </a:ext>
            </a:extLst>
          </p:cNvPr>
          <p:cNvSpPr>
            <a:spLocks noGrp="1"/>
          </p:cNvSpPr>
          <p:nvPr>
            <p:ph type="dt" sz="half" idx="10"/>
          </p:nvPr>
        </p:nvSpPr>
        <p:spPr/>
        <p:txBody>
          <a:bodyPr/>
          <a:lstStyle/>
          <a:p>
            <a:fld id="{AFBEEC16-EC3E-47DB-8A7E-DB390A3C363D}" type="datetimeFigureOut">
              <a:rPr lang="en-US" smtClean="0"/>
              <a:t>11/30/2020</a:t>
            </a:fld>
            <a:endParaRPr lang="en-US"/>
          </a:p>
        </p:txBody>
      </p:sp>
      <p:sp>
        <p:nvSpPr>
          <p:cNvPr id="6" name="Footer Placeholder 5">
            <a:extLst>
              <a:ext uri="{FF2B5EF4-FFF2-40B4-BE49-F238E27FC236}">
                <a16:creationId xmlns:a16="http://schemas.microsoft.com/office/drawing/2014/main" id="{CC736EEC-FA7A-4439-ACF5-A0C72687D3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125048-EAEF-4CE7-BFF1-536EFB155E46}"/>
              </a:ext>
            </a:extLst>
          </p:cNvPr>
          <p:cNvSpPr>
            <a:spLocks noGrp="1"/>
          </p:cNvSpPr>
          <p:nvPr>
            <p:ph type="sldNum" sz="quarter" idx="12"/>
          </p:nvPr>
        </p:nvSpPr>
        <p:spPr/>
        <p:txBody>
          <a:bodyPr/>
          <a:lstStyle/>
          <a:p>
            <a:fld id="{E00EF9D1-8FE4-4A6C-8373-E5034EFA4A90}" type="slidenum">
              <a:rPr lang="en-US" smtClean="0"/>
              <a:t>‹#›</a:t>
            </a:fld>
            <a:endParaRPr lang="en-US"/>
          </a:p>
        </p:txBody>
      </p:sp>
    </p:spTree>
    <p:extLst>
      <p:ext uri="{BB962C8B-B14F-4D97-AF65-F5344CB8AC3E}">
        <p14:creationId xmlns:p14="http://schemas.microsoft.com/office/powerpoint/2010/main" val="3249804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92A5DB-AF7C-4B03-BE5F-A4FF96A7C0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EFEB94-7F8D-44BB-808C-E3E4D2CEBB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8A774D-3EA0-4DB9-A4A9-0777C064C2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EEC16-EC3E-47DB-8A7E-DB390A3C363D}" type="datetimeFigureOut">
              <a:rPr lang="en-US" smtClean="0"/>
              <a:pPr/>
              <a:t>11/30/2020</a:t>
            </a:fld>
            <a:endParaRPr lang="en-US"/>
          </a:p>
        </p:txBody>
      </p:sp>
      <p:sp>
        <p:nvSpPr>
          <p:cNvPr id="5" name="Footer Placeholder 4">
            <a:extLst>
              <a:ext uri="{FF2B5EF4-FFF2-40B4-BE49-F238E27FC236}">
                <a16:creationId xmlns:a16="http://schemas.microsoft.com/office/drawing/2014/main" id="{79E62A00-F9A2-4016-A68F-F88BA1722A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E3675A-6FA1-4BDD-BCBC-4815DB2F1A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EF9D1-8FE4-4A6C-8373-E5034EFA4A90}" type="slidenum">
              <a:rPr lang="en-US" smtClean="0"/>
              <a:pPr/>
              <a:t>‹#›</a:t>
            </a:fld>
            <a:endParaRPr lang="en-US"/>
          </a:p>
        </p:txBody>
      </p:sp>
    </p:spTree>
    <p:extLst>
      <p:ext uri="{BB962C8B-B14F-4D97-AF65-F5344CB8AC3E}">
        <p14:creationId xmlns:p14="http://schemas.microsoft.com/office/powerpoint/2010/main" val="149516208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096E4-871B-4059-941C-29D685BF6309}"/>
              </a:ext>
            </a:extLst>
          </p:cNvPr>
          <p:cNvSpPr>
            <a:spLocks noGrp="1"/>
          </p:cNvSpPr>
          <p:nvPr>
            <p:ph type="ctrTitle"/>
          </p:nvPr>
        </p:nvSpPr>
        <p:spPr/>
        <p:txBody>
          <a:bodyPr>
            <a:normAutofit/>
          </a:bodyPr>
          <a:lstStyle/>
          <a:p>
            <a:pPr algn="l"/>
            <a:r>
              <a:rPr lang="en-US" sz="3100" dirty="0">
                <a:latin typeface="Arial" panose="020B0604020202020204" pitchFamily="34" charset="0"/>
                <a:cs typeface="Arial" panose="020B0604020202020204" pitchFamily="34" charset="0"/>
              </a:rPr>
              <a:t>REDUCING RISK WHILE SHARING IT: A FISCAL RECIPE FOR THE EU AT THE TIME OF COVID</a:t>
            </a:r>
            <a:br>
              <a:rPr lang="en-US" dirty="0"/>
            </a:br>
            <a:endParaRPr lang="en-US" dirty="0"/>
          </a:p>
        </p:txBody>
      </p:sp>
      <p:sp>
        <p:nvSpPr>
          <p:cNvPr id="4" name="Rectangle 3">
            <a:extLst>
              <a:ext uri="{FF2B5EF4-FFF2-40B4-BE49-F238E27FC236}">
                <a16:creationId xmlns:a16="http://schemas.microsoft.com/office/drawing/2014/main" id="{2F591DC7-9CC9-4A39-A140-C8DCA929BB0C}"/>
              </a:ext>
            </a:extLst>
          </p:cNvPr>
          <p:cNvSpPr/>
          <p:nvPr/>
        </p:nvSpPr>
        <p:spPr>
          <a:xfrm>
            <a:off x="1387366" y="5633545"/>
            <a:ext cx="9385737" cy="889175"/>
          </a:xfrm>
          <a:prstGeom prst="rect">
            <a:avLst/>
          </a:prstGeom>
          <a:noFill/>
          <a:ln>
            <a:noFill/>
          </a:ln>
        </p:spPr>
        <p:style>
          <a:lnRef idx="0">
            <a:scrgbClr r="0" g="0" b="0"/>
          </a:lnRef>
          <a:fillRef idx="0">
            <a:scrgbClr r="0" g="0" b="0"/>
          </a:fillRef>
          <a:effectRef idx="0">
            <a:scrgbClr r="0" g="0" b="0"/>
          </a:effectRef>
          <a:fontRef idx="minor">
            <a:schemeClr val="accent4"/>
          </a:fontRef>
        </p:style>
        <p:txBody>
          <a:bodyPr rtlCol="0" anchor="ctr"/>
          <a:lstStyle/>
          <a:p>
            <a:pPr algn="ctr"/>
            <a:endParaRPr lang="en-US"/>
          </a:p>
        </p:txBody>
      </p:sp>
      <p:sp>
        <p:nvSpPr>
          <p:cNvPr id="3" name="Subtitle 2">
            <a:extLst>
              <a:ext uri="{FF2B5EF4-FFF2-40B4-BE49-F238E27FC236}">
                <a16:creationId xmlns:a16="http://schemas.microsoft.com/office/drawing/2014/main" id="{E1AD2B08-0CFA-4DCC-9C6D-CFC47872B275}"/>
              </a:ext>
            </a:extLst>
          </p:cNvPr>
          <p:cNvSpPr>
            <a:spLocks noGrp="1"/>
          </p:cNvSpPr>
          <p:nvPr>
            <p:ph type="subTitle" idx="1"/>
          </p:nvPr>
        </p:nvSpPr>
        <p:spPr>
          <a:xfrm>
            <a:off x="1524000" y="3616960"/>
            <a:ext cx="9144000" cy="2905760"/>
          </a:xfrm>
        </p:spPr>
        <p:txBody>
          <a:bodyPr>
            <a:normAutofit fontScale="40000" lnSpcReduction="20000"/>
          </a:bodyPr>
          <a:lstStyle/>
          <a:p>
            <a:pPr algn="l"/>
            <a:r>
              <a:rPr lang="en-US" sz="5500" b="1" dirty="0"/>
              <a:t>Nicoletta Batini</a:t>
            </a:r>
            <a:r>
              <a:rPr lang="en-US" sz="5500" dirty="0"/>
              <a:t>,</a:t>
            </a:r>
            <a:r>
              <a:rPr lang="en-US" sz="5500" baseline="30000" dirty="0"/>
              <a:t>1</a:t>
            </a:r>
            <a:r>
              <a:rPr lang="en-US" sz="5500" dirty="0"/>
              <a:t> Francesco Lamperti,</a:t>
            </a:r>
            <a:r>
              <a:rPr lang="en-US" sz="5500" baseline="30000" dirty="0"/>
              <a:t>2</a:t>
            </a:r>
            <a:r>
              <a:rPr lang="en-US" sz="5500" dirty="0"/>
              <a:t> Andrea Roventini</a:t>
            </a:r>
            <a:r>
              <a:rPr lang="en-US" sz="5500" baseline="30000" dirty="0"/>
              <a:t>3</a:t>
            </a:r>
            <a:r>
              <a:rPr lang="en-US" sz="5500" dirty="0"/>
              <a:t> </a:t>
            </a:r>
          </a:p>
          <a:p>
            <a:pPr algn="l"/>
            <a:endParaRPr lang="en-US" sz="3600" dirty="0"/>
          </a:p>
          <a:p>
            <a:pPr algn="l"/>
            <a:r>
              <a:rPr lang="en-US" sz="3400" dirty="0"/>
              <a:t>1 Independent Evaluation Office, International Monetary Fund</a:t>
            </a:r>
          </a:p>
          <a:p>
            <a:pPr algn="l"/>
            <a:r>
              <a:rPr lang="en-US" sz="3400" dirty="0"/>
              <a:t>2 Institute of Economics and </a:t>
            </a:r>
            <a:r>
              <a:rPr lang="en-US" sz="3400" dirty="0" err="1"/>
              <a:t>EMbeDS</a:t>
            </a:r>
            <a:r>
              <a:rPr lang="en-US" sz="3400" dirty="0"/>
              <a:t>, </a:t>
            </a:r>
            <a:r>
              <a:rPr lang="en-US" sz="3400" dirty="0" err="1"/>
              <a:t>Scuola</a:t>
            </a:r>
            <a:r>
              <a:rPr lang="en-US" sz="3400" dirty="0"/>
              <a:t> </a:t>
            </a:r>
            <a:r>
              <a:rPr lang="en-US" sz="3400" dirty="0" err="1"/>
              <a:t>Superiore</a:t>
            </a:r>
            <a:r>
              <a:rPr lang="en-US" sz="3400" dirty="0"/>
              <a:t> </a:t>
            </a:r>
            <a:r>
              <a:rPr lang="en-US" sz="3400" dirty="0" err="1"/>
              <a:t>Sant'Anna</a:t>
            </a:r>
            <a:r>
              <a:rPr lang="en-US" sz="3400" dirty="0"/>
              <a:t> and RFF-CMCE European Institute on Economics and the Environment</a:t>
            </a:r>
          </a:p>
          <a:p>
            <a:pPr algn="l"/>
            <a:r>
              <a:rPr lang="en-US" sz="3400" dirty="0"/>
              <a:t>3 Institute of Economics and </a:t>
            </a:r>
            <a:r>
              <a:rPr lang="en-US" sz="3400" dirty="0" err="1"/>
              <a:t>EMbeDS</a:t>
            </a:r>
            <a:r>
              <a:rPr lang="en-US" sz="3400" dirty="0"/>
              <a:t>, </a:t>
            </a:r>
            <a:r>
              <a:rPr lang="en-US" sz="3400" dirty="0" err="1"/>
              <a:t>Scuola</a:t>
            </a:r>
            <a:r>
              <a:rPr lang="en-US" sz="3400" dirty="0"/>
              <a:t> </a:t>
            </a:r>
            <a:r>
              <a:rPr lang="en-US" sz="3400" dirty="0" err="1"/>
              <a:t>Superiore</a:t>
            </a:r>
            <a:r>
              <a:rPr lang="en-US" sz="3400" dirty="0"/>
              <a:t> </a:t>
            </a:r>
            <a:r>
              <a:rPr lang="en-US" sz="3400" dirty="0" err="1"/>
              <a:t>Sant'Anna</a:t>
            </a:r>
            <a:r>
              <a:rPr lang="en-US" sz="3400" dirty="0"/>
              <a:t> and OFCE, Sciences Po</a:t>
            </a:r>
          </a:p>
          <a:p>
            <a:endParaRPr lang="en-US" sz="3400" dirty="0"/>
          </a:p>
          <a:p>
            <a:endParaRPr lang="en-US" sz="3400" dirty="0"/>
          </a:p>
          <a:p>
            <a:pPr algn="l"/>
            <a:r>
              <a:rPr lang="en-US" sz="5000" i="1" dirty="0">
                <a:solidFill>
                  <a:schemeClr val="accent2"/>
                </a:solidFill>
              </a:rPr>
              <a:t>Disclaimer: The views expressed here are those of the authors and do not necessarily represent the views of the IMF, its Board or Management, nor those of the IMF’s Independent Evaluation Office.</a:t>
            </a:r>
          </a:p>
        </p:txBody>
      </p:sp>
    </p:spTree>
    <p:extLst>
      <p:ext uri="{BB962C8B-B14F-4D97-AF65-F5344CB8AC3E}">
        <p14:creationId xmlns:p14="http://schemas.microsoft.com/office/powerpoint/2010/main" val="2017552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8842E-7325-472A-A7F3-41B652629F6A}"/>
              </a:ext>
            </a:extLst>
          </p:cNvPr>
          <p:cNvSpPr>
            <a:spLocks noGrp="1"/>
          </p:cNvSpPr>
          <p:nvPr>
            <p:ph type="title"/>
          </p:nvPr>
        </p:nvSpPr>
        <p:spPr>
          <a:xfrm>
            <a:off x="838200" y="179031"/>
            <a:ext cx="10515600" cy="1092721"/>
          </a:xfrm>
        </p:spPr>
        <p:txBody>
          <a:bodyPr>
            <a:normAutofit/>
          </a:bodyPr>
          <a:lstStyle/>
          <a:p>
            <a:r>
              <a:rPr lang="en-US" sz="2800" dirty="0">
                <a:solidFill>
                  <a:srgbClr val="FFC000"/>
                </a:solidFill>
              </a:rPr>
              <a:t>OUR ADDITIONAL RESULTS</a:t>
            </a:r>
          </a:p>
        </p:txBody>
      </p:sp>
      <p:pic>
        <p:nvPicPr>
          <p:cNvPr id="4" name="Content Placeholder 3">
            <a:extLst>
              <a:ext uri="{FF2B5EF4-FFF2-40B4-BE49-F238E27FC236}">
                <a16:creationId xmlns:a16="http://schemas.microsoft.com/office/drawing/2014/main" id="{2BFA3DFE-DA51-47CF-B745-4D344D605457}"/>
              </a:ext>
            </a:extLst>
          </p:cNvPr>
          <p:cNvPicPr>
            <a:picLocks noGrp="1" noChangeAspect="1"/>
          </p:cNvPicPr>
          <p:nvPr>
            <p:ph idx="1"/>
          </p:nvPr>
        </p:nvPicPr>
        <p:blipFill>
          <a:blip r:embed="rId2"/>
          <a:stretch>
            <a:fillRect/>
          </a:stretch>
        </p:blipFill>
        <p:spPr>
          <a:xfrm>
            <a:off x="838197" y="1271752"/>
            <a:ext cx="5114925" cy="3981450"/>
          </a:xfrm>
          <a:prstGeom prst="rect">
            <a:avLst/>
          </a:prstGeom>
        </p:spPr>
      </p:pic>
      <p:pic>
        <p:nvPicPr>
          <p:cNvPr id="5" name="Picture 4">
            <a:extLst>
              <a:ext uri="{FF2B5EF4-FFF2-40B4-BE49-F238E27FC236}">
                <a16:creationId xmlns:a16="http://schemas.microsoft.com/office/drawing/2014/main" id="{4B467439-9A53-472C-ABC5-A90BEDFCDD2B}"/>
              </a:ext>
            </a:extLst>
          </p:cNvPr>
          <p:cNvPicPr>
            <a:picLocks noChangeAspect="1"/>
          </p:cNvPicPr>
          <p:nvPr/>
        </p:nvPicPr>
        <p:blipFill>
          <a:blip r:embed="rId3"/>
          <a:stretch>
            <a:fillRect/>
          </a:stretch>
        </p:blipFill>
        <p:spPr>
          <a:xfrm>
            <a:off x="6238880" y="1271752"/>
            <a:ext cx="4939949" cy="3981451"/>
          </a:xfrm>
          <a:prstGeom prst="rect">
            <a:avLst/>
          </a:prstGeom>
        </p:spPr>
      </p:pic>
      <p:sp>
        <p:nvSpPr>
          <p:cNvPr id="6" name="Rectangle 5">
            <a:extLst>
              <a:ext uri="{FF2B5EF4-FFF2-40B4-BE49-F238E27FC236}">
                <a16:creationId xmlns:a16="http://schemas.microsoft.com/office/drawing/2014/main" id="{652163AA-F11F-4956-90CE-58C842B63A8D}"/>
              </a:ext>
            </a:extLst>
          </p:cNvPr>
          <p:cNvSpPr/>
          <p:nvPr/>
        </p:nvSpPr>
        <p:spPr>
          <a:xfrm>
            <a:off x="892816" y="5586248"/>
            <a:ext cx="10229196" cy="954107"/>
          </a:xfrm>
          <a:prstGeom prst="rect">
            <a:avLst/>
          </a:prstGeom>
        </p:spPr>
        <p:txBody>
          <a:bodyPr wrap="square">
            <a:spAutoFit/>
          </a:bodyPr>
          <a:lstStyle/>
          <a:p>
            <a:pPr marL="457200" indent="-457200">
              <a:buClr>
                <a:srgbClr val="FFC000"/>
              </a:buClr>
              <a:buFont typeface="Wingdings" panose="05000000000000000000" pitchFamily="2" charset="2"/>
              <a:buChar char="ü"/>
            </a:pPr>
            <a:r>
              <a:rPr lang="en-US" sz="2800" dirty="0"/>
              <a:t>The optimal sharing/delegation mix depends not monotonically on the level of debt a country incurs into </a:t>
            </a:r>
          </a:p>
        </p:txBody>
      </p:sp>
    </p:spTree>
    <p:extLst>
      <p:ext uri="{BB962C8B-B14F-4D97-AF65-F5344CB8AC3E}">
        <p14:creationId xmlns:p14="http://schemas.microsoft.com/office/powerpoint/2010/main" val="2640704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843CA-A561-457A-A5C5-659A490096EB}"/>
              </a:ext>
            </a:extLst>
          </p:cNvPr>
          <p:cNvSpPr>
            <a:spLocks noGrp="1"/>
          </p:cNvSpPr>
          <p:nvPr>
            <p:ph type="title"/>
          </p:nvPr>
        </p:nvSpPr>
        <p:spPr>
          <a:xfrm>
            <a:off x="838200" y="365125"/>
            <a:ext cx="10515600" cy="685909"/>
          </a:xfrm>
        </p:spPr>
        <p:txBody>
          <a:bodyPr/>
          <a:lstStyle/>
          <a:p>
            <a:r>
              <a:rPr lang="en-US" sz="2800" dirty="0">
                <a:solidFill>
                  <a:srgbClr val="FFC000"/>
                </a:solidFill>
              </a:rPr>
              <a:t>OUR ADDITIONAL RESULTS (cont.)</a:t>
            </a:r>
          </a:p>
        </p:txBody>
      </p:sp>
      <p:pic>
        <p:nvPicPr>
          <p:cNvPr id="4" name="Content Placeholder 3">
            <a:extLst>
              <a:ext uri="{FF2B5EF4-FFF2-40B4-BE49-F238E27FC236}">
                <a16:creationId xmlns:a16="http://schemas.microsoft.com/office/drawing/2014/main" id="{701C766A-34F4-4A3C-B611-C99133183549}"/>
              </a:ext>
            </a:extLst>
          </p:cNvPr>
          <p:cNvPicPr>
            <a:picLocks noGrp="1" noChangeAspect="1"/>
          </p:cNvPicPr>
          <p:nvPr>
            <p:ph idx="1"/>
          </p:nvPr>
        </p:nvPicPr>
        <p:blipFill>
          <a:blip r:embed="rId2"/>
          <a:stretch>
            <a:fillRect/>
          </a:stretch>
        </p:blipFill>
        <p:spPr>
          <a:xfrm>
            <a:off x="1706084" y="1051034"/>
            <a:ext cx="9035488" cy="4036613"/>
          </a:xfrm>
          <a:prstGeom prst="rect">
            <a:avLst/>
          </a:prstGeom>
        </p:spPr>
      </p:pic>
      <p:sp>
        <p:nvSpPr>
          <p:cNvPr id="5" name="Rectangle 4">
            <a:extLst>
              <a:ext uri="{FF2B5EF4-FFF2-40B4-BE49-F238E27FC236}">
                <a16:creationId xmlns:a16="http://schemas.microsoft.com/office/drawing/2014/main" id="{267D55A3-C7B3-4656-AB10-032FAEC07C30}"/>
              </a:ext>
            </a:extLst>
          </p:cNvPr>
          <p:cNvSpPr/>
          <p:nvPr/>
        </p:nvSpPr>
        <p:spPr>
          <a:xfrm>
            <a:off x="710780" y="5249974"/>
            <a:ext cx="5513048" cy="1323439"/>
          </a:xfrm>
          <a:prstGeom prst="rect">
            <a:avLst/>
          </a:prstGeom>
        </p:spPr>
        <p:txBody>
          <a:bodyPr wrap="square">
            <a:spAutoFit/>
          </a:bodyPr>
          <a:lstStyle/>
          <a:p>
            <a:pPr marL="457200" indent="-457200">
              <a:buClr>
                <a:srgbClr val="FFC000"/>
              </a:buClr>
              <a:buFont typeface="Wingdings" panose="05000000000000000000" pitchFamily="2" charset="2"/>
              <a:buChar char="ü"/>
            </a:pPr>
            <a:r>
              <a:rPr lang="en-US" sz="2000" dirty="0">
                <a:latin typeface="Arial" panose="020B0604020202020204" pitchFamily="34" charset="0"/>
                <a:ea typeface="Arial" panose="020B0604020202020204" pitchFamily="34" charset="0"/>
                <a:cs typeface="Arial" panose="020B0604020202020204" pitchFamily="34" charset="0"/>
              </a:rPr>
              <a:t>When delegation is expensive, f*&gt;1/2 and it is optimal to do more risk sharing as debt increases, </a:t>
            </a:r>
            <a:r>
              <a:rPr lang="en-US" sz="2000" i="1" dirty="0">
                <a:latin typeface="Arial" panose="020B0604020202020204" pitchFamily="34" charset="0"/>
                <a:ea typeface="Arial" panose="020B0604020202020204" pitchFamily="34" charset="0"/>
                <a:cs typeface="Arial" panose="020B0604020202020204" pitchFamily="34" charset="0"/>
              </a:rPr>
              <a:t>keeping delegation to a minimum independently of debt levels</a:t>
            </a:r>
            <a:r>
              <a:rPr lang="en-US" sz="2000" dirty="0">
                <a:latin typeface="Arial" panose="020B0604020202020204" pitchFamily="34" charset="0"/>
                <a:ea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DD6D5A6-1E75-4AD3-A0D2-0A4ABAB0F92B}"/>
              </a:ext>
            </a:extLst>
          </p:cNvPr>
          <p:cNvSpPr txBox="1"/>
          <p:nvPr/>
        </p:nvSpPr>
        <p:spPr>
          <a:xfrm>
            <a:off x="6411421" y="5247318"/>
            <a:ext cx="5513048" cy="1323439"/>
          </a:xfrm>
          <a:prstGeom prst="rect">
            <a:avLst/>
          </a:prstGeom>
          <a:noFill/>
        </p:spPr>
        <p:txBody>
          <a:bodyPr wrap="square" rtlCol="0">
            <a:spAutoFit/>
          </a:bodyPr>
          <a:lstStyle/>
          <a:p>
            <a:pPr marL="285750" indent="-285750">
              <a:buClr>
                <a:srgbClr val="FFC000"/>
              </a:buClr>
              <a:buFont typeface="Wingdings" panose="05000000000000000000" pitchFamily="2" charset="2"/>
              <a:buChar char="ü"/>
            </a:pPr>
            <a:r>
              <a:rPr lang="en-US" sz="2000" dirty="0">
                <a:latin typeface="Arial" panose="020B0604020202020204" pitchFamily="34" charset="0"/>
                <a:ea typeface="Arial" panose="020B0604020202020204" pitchFamily="34" charset="0"/>
                <a:cs typeface="Arial" panose="020B0604020202020204" pitchFamily="34" charset="0"/>
              </a:rPr>
              <a:t>When delegation is cheap, f*&lt;1/2 and more </a:t>
            </a:r>
          </a:p>
          <a:p>
            <a:r>
              <a:rPr lang="en-US" sz="2000" dirty="0">
                <a:latin typeface="Arial" panose="020B0604020202020204" pitchFamily="34" charset="0"/>
                <a:ea typeface="Arial" panose="020B0604020202020204" pitchFamily="34" charset="0"/>
                <a:cs typeface="Arial" panose="020B0604020202020204" pitchFamily="34" charset="0"/>
              </a:rPr>
              <a:t>delegation is desirable but </a:t>
            </a:r>
            <a:r>
              <a:rPr lang="en-US" sz="2000" i="1" dirty="0">
                <a:latin typeface="Arial" panose="020B0604020202020204" pitchFamily="34" charset="0"/>
                <a:ea typeface="Arial" panose="020B0604020202020204" pitchFamily="34" charset="0"/>
                <a:cs typeface="Arial" panose="020B0604020202020204" pitchFamily="34" charset="0"/>
              </a:rPr>
              <a:t>a lot can be gained </a:t>
            </a:r>
          </a:p>
          <a:p>
            <a:r>
              <a:rPr lang="en-US" sz="2000" i="1" dirty="0">
                <a:latin typeface="Arial" panose="020B0604020202020204" pitchFamily="34" charset="0"/>
                <a:ea typeface="Arial" panose="020B0604020202020204" pitchFamily="34" charset="0"/>
                <a:cs typeface="Arial" panose="020B0604020202020204" pitchFamily="34" charset="0"/>
              </a:rPr>
              <a:t>by increasing delegation as debt increases, in place of risk sharing.</a:t>
            </a:r>
            <a:endParaRPr lang="en-US" sz="2000" dirty="0"/>
          </a:p>
        </p:txBody>
      </p:sp>
    </p:spTree>
    <p:extLst>
      <p:ext uri="{BB962C8B-B14F-4D97-AF65-F5344CB8AC3E}">
        <p14:creationId xmlns:p14="http://schemas.microsoft.com/office/powerpoint/2010/main" val="4143341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B25FD-1FF3-4CDF-8E95-169208E03009}"/>
              </a:ext>
            </a:extLst>
          </p:cNvPr>
          <p:cNvSpPr>
            <a:spLocks noGrp="1"/>
          </p:cNvSpPr>
          <p:nvPr>
            <p:ph type="title"/>
          </p:nvPr>
        </p:nvSpPr>
        <p:spPr>
          <a:xfrm>
            <a:off x="846083" y="323085"/>
            <a:ext cx="10515600" cy="1032750"/>
          </a:xfrm>
        </p:spPr>
        <p:txBody>
          <a:bodyPr/>
          <a:lstStyle/>
          <a:p>
            <a:r>
              <a:rPr lang="en-US" sz="2800" dirty="0">
                <a:solidFill>
                  <a:srgbClr val="FFC000"/>
                </a:solidFill>
              </a:rPr>
              <a:t>CONCLUSIONS</a:t>
            </a:r>
          </a:p>
        </p:txBody>
      </p:sp>
      <p:sp>
        <p:nvSpPr>
          <p:cNvPr id="3" name="Content Placeholder 2">
            <a:extLst>
              <a:ext uri="{FF2B5EF4-FFF2-40B4-BE49-F238E27FC236}">
                <a16:creationId xmlns:a16="http://schemas.microsoft.com/office/drawing/2014/main" id="{E130E271-1818-4768-8E3C-1BBAC6A354EF}"/>
              </a:ext>
            </a:extLst>
          </p:cNvPr>
          <p:cNvSpPr>
            <a:spLocks noGrp="1"/>
          </p:cNvSpPr>
          <p:nvPr>
            <p:ph idx="1"/>
          </p:nvPr>
        </p:nvSpPr>
        <p:spPr>
          <a:xfrm>
            <a:off x="838200" y="1460938"/>
            <a:ext cx="10515600" cy="4716025"/>
          </a:xfrm>
        </p:spPr>
        <p:txBody>
          <a:bodyPr>
            <a:normAutofit/>
          </a:bodyPr>
          <a:lstStyle/>
          <a:p>
            <a:r>
              <a:rPr lang="en-US" dirty="0"/>
              <a:t>The COVID-19 pandemics has produced an asymmetric shock in EU. Initial conditions also asymmetric.</a:t>
            </a:r>
          </a:p>
          <a:p>
            <a:r>
              <a:rPr lang="en-US" dirty="0"/>
              <a:t>Given this, the EU has an incentive to provide some forms of risk sharing in response to increased sovereign risk</a:t>
            </a:r>
          </a:p>
          <a:p>
            <a:r>
              <a:rPr lang="en-US" dirty="0"/>
              <a:t>Optimal design needs to counterbalance moral hazard and depends on the costs of delegation of fiscal authority</a:t>
            </a:r>
          </a:p>
          <a:p>
            <a:r>
              <a:rPr lang="en-US" dirty="0">
                <a:solidFill>
                  <a:schemeClr val="accent2"/>
                </a:solidFill>
              </a:rPr>
              <a:t>The larger the resources that are needed at national level, the larger the desirability of further fiscal integration</a:t>
            </a:r>
          </a:p>
          <a:p>
            <a:r>
              <a:rPr lang="en-US" dirty="0">
                <a:solidFill>
                  <a:schemeClr val="accent2"/>
                </a:solidFill>
              </a:rPr>
              <a:t>Key to understand costs of delegation, since these play a big role in deciding how much risk is optimal to share</a:t>
            </a:r>
          </a:p>
        </p:txBody>
      </p:sp>
    </p:spTree>
    <p:extLst>
      <p:ext uri="{BB962C8B-B14F-4D97-AF65-F5344CB8AC3E}">
        <p14:creationId xmlns:p14="http://schemas.microsoft.com/office/powerpoint/2010/main" val="1637597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45B54-54D0-4987-8B62-02E5508BB02E}"/>
              </a:ext>
            </a:extLst>
          </p:cNvPr>
          <p:cNvSpPr>
            <a:spLocks noGrp="1"/>
          </p:cNvSpPr>
          <p:nvPr>
            <p:ph type="title"/>
          </p:nvPr>
        </p:nvSpPr>
        <p:spPr/>
        <p:txBody>
          <a:bodyPr/>
          <a:lstStyle/>
          <a:p>
            <a:r>
              <a:rPr lang="en-US" sz="2800" dirty="0">
                <a:solidFill>
                  <a:srgbClr val="FFC000"/>
                </a:solidFill>
              </a:rPr>
              <a:t>FURTHER RESEARCH</a:t>
            </a:r>
          </a:p>
        </p:txBody>
      </p:sp>
      <p:sp>
        <p:nvSpPr>
          <p:cNvPr id="3" name="Content Placeholder 2">
            <a:extLst>
              <a:ext uri="{FF2B5EF4-FFF2-40B4-BE49-F238E27FC236}">
                <a16:creationId xmlns:a16="http://schemas.microsoft.com/office/drawing/2014/main" id="{ADE5B24A-90BD-4DF4-9621-47AAA09AE83E}"/>
              </a:ext>
            </a:extLst>
          </p:cNvPr>
          <p:cNvSpPr>
            <a:spLocks noGrp="1"/>
          </p:cNvSpPr>
          <p:nvPr>
            <p:ph idx="1"/>
          </p:nvPr>
        </p:nvSpPr>
        <p:spPr/>
        <p:txBody>
          <a:bodyPr>
            <a:normAutofit/>
          </a:bodyPr>
          <a:lstStyle/>
          <a:p>
            <a:r>
              <a:rPr lang="en-US" dirty="0"/>
              <a:t>Costs of risk sharing</a:t>
            </a:r>
          </a:p>
          <a:p>
            <a:r>
              <a:rPr lang="en-US" dirty="0"/>
              <a:t>Benefits of delegation to attain common goals, e.g. zero-carbon transitions</a:t>
            </a:r>
          </a:p>
          <a:p>
            <a:pPr marL="0" indent="0">
              <a:buNone/>
            </a:pPr>
            <a:endParaRPr lang="en-US" dirty="0"/>
          </a:p>
          <a:p>
            <a:pPr marL="0" indent="0">
              <a:buNone/>
            </a:pPr>
            <a:r>
              <a:rPr lang="en-US" dirty="0">
                <a:solidFill>
                  <a:srgbClr val="FFC000"/>
                </a:solidFill>
              </a:rPr>
              <a:t>THANK YOU!</a:t>
            </a:r>
          </a:p>
          <a:p>
            <a:pPr marL="0" indent="0">
              <a:buNone/>
            </a:pPr>
            <a:endParaRPr lang="en-US" dirty="0">
              <a:solidFill>
                <a:srgbClr val="FFC000"/>
              </a:solidFill>
            </a:endParaRPr>
          </a:p>
          <a:p>
            <a:pPr marL="0" indent="0">
              <a:buNone/>
            </a:pPr>
            <a:r>
              <a:rPr lang="en-US" dirty="0">
                <a:solidFill>
                  <a:srgbClr val="FFC000"/>
                </a:solidFill>
              </a:rPr>
              <a:t>REFERENCES</a:t>
            </a:r>
          </a:p>
          <a:p>
            <a:pPr marL="0" indent="0">
              <a:buNone/>
            </a:pPr>
            <a:r>
              <a:rPr lang="en-US" sz="2000" dirty="0"/>
              <a:t>https://www.imf.org/en/Publications/WP/Issues/2020/09/04/Reducing-Risk-While-Sharing-It-A-Fiscal-Recipe-for-The-EU-at-the-Time-of-COVID-19-49614</a:t>
            </a:r>
          </a:p>
        </p:txBody>
      </p:sp>
    </p:spTree>
    <p:extLst>
      <p:ext uri="{BB962C8B-B14F-4D97-AF65-F5344CB8AC3E}">
        <p14:creationId xmlns:p14="http://schemas.microsoft.com/office/powerpoint/2010/main" val="2451391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86AE8-DAC4-4484-A4CC-B1D71406E3C7}"/>
              </a:ext>
            </a:extLst>
          </p:cNvPr>
          <p:cNvSpPr>
            <a:spLocks noGrp="1"/>
          </p:cNvSpPr>
          <p:nvPr>
            <p:ph type="title"/>
          </p:nvPr>
        </p:nvSpPr>
        <p:spPr>
          <a:xfrm>
            <a:off x="838200" y="243205"/>
            <a:ext cx="10515600" cy="1325563"/>
          </a:xfrm>
        </p:spPr>
        <p:txBody>
          <a:bodyPr>
            <a:normAutofit/>
          </a:bodyPr>
          <a:lstStyle/>
          <a:p>
            <a:r>
              <a:rPr lang="en-US" sz="2800" dirty="0">
                <a:solidFill>
                  <a:srgbClr val="FFC000"/>
                </a:solidFill>
              </a:rPr>
              <a:t>STIMULUS DEBATE</a:t>
            </a:r>
          </a:p>
        </p:txBody>
      </p:sp>
      <p:sp>
        <p:nvSpPr>
          <p:cNvPr id="3" name="Content Placeholder 2">
            <a:extLst>
              <a:ext uri="{FF2B5EF4-FFF2-40B4-BE49-F238E27FC236}">
                <a16:creationId xmlns:a16="http://schemas.microsoft.com/office/drawing/2014/main" id="{20442C29-4652-4BDE-904A-5AD00E860CFC}"/>
              </a:ext>
            </a:extLst>
          </p:cNvPr>
          <p:cNvSpPr>
            <a:spLocks noGrp="1"/>
          </p:cNvSpPr>
          <p:nvPr>
            <p:ph idx="1"/>
          </p:nvPr>
        </p:nvSpPr>
        <p:spPr/>
        <p:txBody>
          <a:bodyPr>
            <a:normAutofit fontScale="92500" lnSpcReduction="10000"/>
          </a:bodyPr>
          <a:lstStyle/>
          <a:p>
            <a:pPr>
              <a:buClr>
                <a:srgbClr val="FFC000"/>
              </a:buClr>
              <a:buFont typeface="Wingdings" panose="05000000000000000000" pitchFamily="2" charset="2"/>
              <a:buChar char="§"/>
            </a:pPr>
            <a:r>
              <a:rPr lang="en-US" dirty="0"/>
              <a:t>“Large” </a:t>
            </a:r>
          </a:p>
          <a:p>
            <a:pPr marL="0" indent="0">
              <a:buNone/>
            </a:pPr>
            <a:r>
              <a:rPr lang="en-US" i="1" dirty="0"/>
              <a:t>Draghi 2020, IMF 2020, Kapoor &amp; </a:t>
            </a:r>
            <a:r>
              <a:rPr lang="en-US" i="1" dirty="0" err="1"/>
              <a:t>Buiter</a:t>
            </a:r>
            <a:r>
              <a:rPr lang="en-US" i="1" dirty="0"/>
              <a:t> 2020, Stiglitz 2020 </a:t>
            </a:r>
          </a:p>
          <a:p>
            <a:pPr marL="0" indent="0">
              <a:buNone/>
            </a:pPr>
            <a:endParaRPr lang="en-US" dirty="0"/>
          </a:p>
          <a:p>
            <a:pPr>
              <a:buClr>
                <a:srgbClr val="FFC000"/>
              </a:buClr>
              <a:buFont typeface="Wingdings" panose="05000000000000000000" pitchFamily="2" charset="2"/>
              <a:buChar char="§"/>
            </a:pPr>
            <a:r>
              <a:rPr lang="en-US" dirty="0"/>
              <a:t>“Paced”</a:t>
            </a:r>
          </a:p>
          <a:p>
            <a:pPr marL="0" indent="0">
              <a:buNone/>
            </a:pPr>
            <a:r>
              <a:rPr lang="en-US" i="1" dirty="0"/>
              <a:t>Romer &amp; Garber 2020, Krugman 2020, </a:t>
            </a:r>
            <a:r>
              <a:rPr lang="en-US" i="1" dirty="0" err="1"/>
              <a:t>Grith</a:t>
            </a:r>
            <a:r>
              <a:rPr lang="en-US" i="1" dirty="0"/>
              <a:t>-Jones et al. 2020 </a:t>
            </a:r>
          </a:p>
          <a:p>
            <a:pPr marL="0" indent="0">
              <a:buNone/>
            </a:pPr>
            <a:endParaRPr lang="en-US" dirty="0"/>
          </a:p>
          <a:p>
            <a:pPr>
              <a:buClr>
                <a:srgbClr val="FFC000"/>
              </a:buClr>
              <a:buFont typeface="Wingdings" panose="05000000000000000000" pitchFamily="2" charset="2"/>
              <a:buChar char="§"/>
            </a:pPr>
            <a:r>
              <a:rPr lang="en-US" dirty="0"/>
              <a:t>“Green” </a:t>
            </a:r>
          </a:p>
          <a:p>
            <a:pPr marL="0" indent="0">
              <a:buNone/>
            </a:pPr>
            <a:r>
              <a:rPr lang="en-US" i="1" dirty="0" err="1"/>
              <a:t>Bozuwa</a:t>
            </a:r>
            <a:r>
              <a:rPr lang="en-US" i="1" dirty="0"/>
              <a:t> et al. 2020, Hepburn et al. 2020, Biden, 2020, EU 2020 Georgieva 2020</a:t>
            </a:r>
          </a:p>
          <a:p>
            <a:pPr marL="0" indent="0">
              <a:buNone/>
            </a:pPr>
            <a:r>
              <a:rPr lang="en-US" dirty="0"/>
              <a:t> </a:t>
            </a:r>
          </a:p>
        </p:txBody>
      </p:sp>
    </p:spTree>
    <p:extLst>
      <p:ext uri="{BB962C8B-B14F-4D97-AF65-F5344CB8AC3E}">
        <p14:creationId xmlns:p14="http://schemas.microsoft.com/office/powerpoint/2010/main" val="4010199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37000-056F-46E6-9273-3FE014CDFDE7}"/>
              </a:ext>
            </a:extLst>
          </p:cNvPr>
          <p:cNvSpPr>
            <a:spLocks noGrp="1"/>
          </p:cNvSpPr>
          <p:nvPr>
            <p:ph type="title"/>
          </p:nvPr>
        </p:nvSpPr>
        <p:spPr>
          <a:xfrm>
            <a:off x="838200" y="131445"/>
            <a:ext cx="10515600" cy="1325563"/>
          </a:xfrm>
        </p:spPr>
        <p:txBody>
          <a:bodyPr>
            <a:normAutofit/>
          </a:bodyPr>
          <a:lstStyle/>
          <a:p>
            <a:r>
              <a:rPr lang="en-US" sz="2800" dirty="0">
                <a:solidFill>
                  <a:srgbClr val="FFC000"/>
                </a:solidFill>
              </a:rPr>
              <a:t>EU’S FISCAL CHALLENGES</a:t>
            </a:r>
          </a:p>
        </p:txBody>
      </p:sp>
      <p:sp>
        <p:nvSpPr>
          <p:cNvPr id="3" name="Content Placeholder 2">
            <a:extLst>
              <a:ext uri="{FF2B5EF4-FFF2-40B4-BE49-F238E27FC236}">
                <a16:creationId xmlns:a16="http://schemas.microsoft.com/office/drawing/2014/main" id="{68AAC4C9-1378-41A8-9142-D861E8CA07EC}"/>
              </a:ext>
            </a:extLst>
          </p:cNvPr>
          <p:cNvSpPr>
            <a:spLocks noGrp="1"/>
          </p:cNvSpPr>
          <p:nvPr>
            <p:ph idx="1"/>
          </p:nvPr>
        </p:nvSpPr>
        <p:spPr/>
        <p:txBody>
          <a:bodyPr/>
          <a:lstStyle/>
          <a:p>
            <a:pPr>
              <a:spcBef>
                <a:spcPts val="1200"/>
              </a:spcBef>
              <a:spcAft>
                <a:spcPts val="600"/>
              </a:spcAft>
            </a:pPr>
            <a:r>
              <a:rPr lang="en-US" dirty="0"/>
              <a:t>COVID-19 lockdowns </a:t>
            </a:r>
            <a:r>
              <a:rPr lang="en-US" dirty="0">
                <a:sym typeface="Symbol" panose="05050102010706020507" pitchFamily="18" charset="2"/>
              </a:rPr>
              <a:t> </a:t>
            </a:r>
            <a:r>
              <a:rPr lang="en-US" dirty="0"/>
              <a:t>need of large fiscal responses in all European countries.</a:t>
            </a:r>
          </a:p>
          <a:p>
            <a:pPr>
              <a:spcBef>
                <a:spcPts val="1200"/>
              </a:spcBef>
              <a:spcAft>
                <a:spcPts val="600"/>
              </a:spcAft>
            </a:pPr>
            <a:r>
              <a:rPr lang="en-US" dirty="0"/>
              <a:t>But common budgetary rules not calibrated for swan-type events, and no risk sharing</a:t>
            </a:r>
          </a:p>
          <a:p>
            <a:pPr>
              <a:spcBef>
                <a:spcPts val="1200"/>
              </a:spcBef>
              <a:spcAft>
                <a:spcPts val="600"/>
              </a:spcAft>
            </a:pPr>
            <a:r>
              <a:rPr lang="en-US" dirty="0"/>
              <a:t>Further:</a:t>
            </a:r>
          </a:p>
          <a:p>
            <a:pPr marL="1311275" lvl="1" indent="-569913">
              <a:spcBef>
                <a:spcPts val="1200"/>
              </a:spcBef>
              <a:spcAft>
                <a:spcPts val="600"/>
              </a:spcAft>
              <a:buFont typeface="Wingdings" panose="05000000000000000000" pitchFamily="2" charset="2"/>
              <a:buChar char="v"/>
            </a:pPr>
            <a:r>
              <a:rPr lang="en-US" dirty="0"/>
              <a:t> Asymmetric pandemic shock</a:t>
            </a:r>
          </a:p>
          <a:p>
            <a:pPr lvl="1" indent="574675">
              <a:spcBef>
                <a:spcPts val="1200"/>
              </a:spcBef>
              <a:spcAft>
                <a:spcPts val="600"/>
              </a:spcAft>
              <a:buFont typeface="Wingdings" panose="05000000000000000000" pitchFamily="2" charset="2"/>
              <a:buChar char="v"/>
              <a:tabLst>
                <a:tab pos="1087438" algn="l"/>
              </a:tabLst>
            </a:pPr>
            <a:r>
              <a:rPr lang="en-US" dirty="0"/>
              <a:t> Varied economic conditions, including initial conditions</a:t>
            </a:r>
          </a:p>
          <a:p>
            <a:pPr lvl="1" indent="574675">
              <a:spcBef>
                <a:spcPts val="1200"/>
              </a:spcBef>
              <a:spcAft>
                <a:spcPts val="600"/>
              </a:spcAft>
              <a:buFont typeface="Wingdings" panose="05000000000000000000" pitchFamily="2" charset="2"/>
              <a:buChar char="v"/>
              <a:tabLst>
                <a:tab pos="1087438" algn="l"/>
              </a:tabLst>
            </a:pPr>
            <a:r>
              <a:rPr lang="en-US" dirty="0"/>
              <a:t> Dispersion in fiscal space</a:t>
            </a:r>
          </a:p>
        </p:txBody>
      </p:sp>
    </p:spTree>
    <p:extLst>
      <p:ext uri="{BB962C8B-B14F-4D97-AF65-F5344CB8AC3E}">
        <p14:creationId xmlns:p14="http://schemas.microsoft.com/office/powerpoint/2010/main" val="3780329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697BB-84CA-4B1D-8116-381F9529B22D}"/>
              </a:ext>
            </a:extLst>
          </p:cNvPr>
          <p:cNvSpPr>
            <a:spLocks noGrp="1"/>
          </p:cNvSpPr>
          <p:nvPr>
            <p:ph type="title"/>
          </p:nvPr>
        </p:nvSpPr>
        <p:spPr>
          <a:xfrm>
            <a:off x="838200" y="365125"/>
            <a:ext cx="10515600" cy="1095813"/>
          </a:xfrm>
        </p:spPr>
        <p:txBody>
          <a:bodyPr>
            <a:normAutofit/>
          </a:bodyPr>
          <a:lstStyle/>
          <a:p>
            <a:r>
              <a:rPr lang="en-US" sz="2800" dirty="0">
                <a:solidFill>
                  <a:srgbClr val="FFC000"/>
                </a:solidFill>
              </a:rPr>
              <a:t>ASYMMETRIC</a:t>
            </a:r>
          </a:p>
        </p:txBody>
      </p:sp>
      <p:graphicFrame>
        <p:nvGraphicFramePr>
          <p:cNvPr id="5" name="Chart 4">
            <a:extLst>
              <a:ext uri="{FF2B5EF4-FFF2-40B4-BE49-F238E27FC236}">
                <a16:creationId xmlns:a16="http://schemas.microsoft.com/office/drawing/2014/main" id="{627D5EE2-AFB2-437E-ADAD-62ACE66F255C}"/>
              </a:ext>
            </a:extLst>
          </p:cNvPr>
          <p:cNvGraphicFramePr>
            <a:graphicFrameLocks/>
          </p:cNvGraphicFramePr>
          <p:nvPr>
            <p:extLst>
              <p:ext uri="{D42A27DB-BD31-4B8C-83A1-F6EECF244321}">
                <p14:modId xmlns:p14="http://schemas.microsoft.com/office/powerpoint/2010/main" val="1750811887"/>
              </p:ext>
            </p:extLst>
          </p:nvPr>
        </p:nvGraphicFramePr>
        <p:xfrm>
          <a:off x="3237186" y="1460938"/>
          <a:ext cx="5896304" cy="47401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4163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E335A3A-5323-4BB2-9D7D-8CAA0BCC986D}"/>
              </a:ext>
            </a:extLst>
          </p:cNvPr>
          <p:cNvSpPr>
            <a:spLocks noGrp="1"/>
          </p:cNvSpPr>
          <p:nvPr>
            <p:ph type="title"/>
          </p:nvPr>
        </p:nvSpPr>
        <p:spPr>
          <a:xfrm>
            <a:off x="838200" y="365125"/>
            <a:ext cx="10515600" cy="884555"/>
          </a:xfrm>
        </p:spPr>
        <p:txBody>
          <a:bodyPr>
            <a:normAutofit/>
          </a:bodyPr>
          <a:lstStyle/>
          <a:p>
            <a:r>
              <a:rPr lang="en-US" sz="2800" dirty="0">
                <a:solidFill>
                  <a:srgbClr val="FFC000"/>
                </a:solidFill>
              </a:rPr>
              <a:t>FISCAL SPACE (and hazard)</a:t>
            </a:r>
          </a:p>
        </p:txBody>
      </p:sp>
      <p:graphicFrame>
        <p:nvGraphicFramePr>
          <p:cNvPr id="6" name="Chart 5">
            <a:extLst>
              <a:ext uri="{FF2B5EF4-FFF2-40B4-BE49-F238E27FC236}">
                <a16:creationId xmlns:a16="http://schemas.microsoft.com/office/drawing/2014/main" id="{9EB802F3-2391-4D8C-B9D1-F7816CB4A22A}"/>
              </a:ext>
            </a:extLst>
          </p:cNvPr>
          <p:cNvGraphicFramePr>
            <a:graphicFrameLocks/>
          </p:cNvGraphicFramePr>
          <p:nvPr>
            <p:extLst>
              <p:ext uri="{D42A27DB-BD31-4B8C-83A1-F6EECF244321}">
                <p14:modId xmlns:p14="http://schemas.microsoft.com/office/powerpoint/2010/main" val="1369676795"/>
              </p:ext>
            </p:extLst>
          </p:nvPr>
        </p:nvGraphicFramePr>
        <p:xfrm>
          <a:off x="2711667" y="1450428"/>
          <a:ext cx="6306207" cy="45614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2870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CF8ED-916C-4B5D-ADC8-7B8D96A0241B}"/>
              </a:ext>
            </a:extLst>
          </p:cNvPr>
          <p:cNvSpPr>
            <a:spLocks noGrp="1"/>
          </p:cNvSpPr>
          <p:nvPr>
            <p:ph type="title"/>
          </p:nvPr>
        </p:nvSpPr>
        <p:spPr>
          <a:xfrm>
            <a:off x="838200" y="365126"/>
            <a:ext cx="10515600" cy="1263978"/>
          </a:xfrm>
        </p:spPr>
        <p:txBody>
          <a:bodyPr/>
          <a:lstStyle/>
          <a:p>
            <a:r>
              <a:rPr lang="en-US" sz="2800" dirty="0">
                <a:solidFill>
                  <a:srgbClr val="FFC000"/>
                </a:solidFill>
              </a:rPr>
              <a:t>LITERATURE</a:t>
            </a:r>
          </a:p>
        </p:txBody>
      </p:sp>
      <p:sp>
        <p:nvSpPr>
          <p:cNvPr id="3" name="Content Placeholder 2">
            <a:extLst>
              <a:ext uri="{FF2B5EF4-FFF2-40B4-BE49-F238E27FC236}">
                <a16:creationId xmlns:a16="http://schemas.microsoft.com/office/drawing/2014/main" id="{A58AF98F-7981-4641-9C89-4AA82E568394}"/>
              </a:ext>
            </a:extLst>
          </p:cNvPr>
          <p:cNvSpPr>
            <a:spLocks noGrp="1"/>
          </p:cNvSpPr>
          <p:nvPr>
            <p:ph idx="1"/>
          </p:nvPr>
        </p:nvSpPr>
        <p:spPr/>
        <p:txBody>
          <a:bodyPr>
            <a:normAutofit fontScale="77500" lnSpcReduction="20000"/>
          </a:bodyPr>
          <a:lstStyle/>
          <a:p>
            <a:pPr>
              <a:lnSpc>
                <a:spcPct val="120000"/>
              </a:lnSpc>
              <a:buClr>
                <a:srgbClr val="FFC000"/>
              </a:buClr>
              <a:buFont typeface="Wingdings" panose="05000000000000000000" pitchFamily="2" charset="2"/>
              <a:buChar char="Ø"/>
            </a:pPr>
            <a:r>
              <a:rPr lang="en-US" b="1" dirty="0"/>
              <a:t> </a:t>
            </a:r>
            <a:r>
              <a:rPr lang="en-US" dirty="0">
                <a:solidFill>
                  <a:srgbClr val="FFC000"/>
                </a:solidFill>
              </a:rPr>
              <a:t>Member country needs financial resources to cope with the pandemic </a:t>
            </a:r>
            <a:endParaRPr lang="da-DK" dirty="0">
              <a:solidFill>
                <a:srgbClr val="FFC000"/>
              </a:solidFill>
            </a:endParaRPr>
          </a:p>
          <a:p>
            <a:pPr marL="0" indent="0">
              <a:lnSpc>
                <a:spcPct val="120000"/>
              </a:lnSpc>
              <a:buClr>
                <a:srgbClr val="FFC000"/>
              </a:buClr>
              <a:buNone/>
            </a:pPr>
            <a:r>
              <a:rPr lang="da-DK" dirty="0">
                <a:solidFill>
                  <a:srgbClr val="FFC000"/>
                </a:solidFill>
              </a:rPr>
              <a:t>  </a:t>
            </a:r>
            <a:r>
              <a:rPr lang="da-DK" dirty="0"/>
              <a:t>(Draghi 2020, Blanchard 2020, Baldwin et al. 2020)</a:t>
            </a:r>
          </a:p>
          <a:p>
            <a:pPr>
              <a:lnSpc>
                <a:spcPct val="120000"/>
              </a:lnSpc>
              <a:buClr>
                <a:srgbClr val="FFC000"/>
              </a:buClr>
              <a:buFont typeface="Wingdings" panose="05000000000000000000" pitchFamily="2" charset="2"/>
              <a:buChar char="Ø"/>
            </a:pPr>
            <a:r>
              <a:rPr lang="en-US" dirty="0"/>
              <a:t> </a:t>
            </a:r>
            <a:r>
              <a:rPr lang="en-US" dirty="0">
                <a:solidFill>
                  <a:schemeClr val="accent2"/>
                </a:solidFill>
              </a:rPr>
              <a:t>Account for moral hazard </a:t>
            </a:r>
            <a:r>
              <a:rPr lang="en-US" dirty="0"/>
              <a:t>(Cottarelli et al. 2020, </a:t>
            </a:r>
            <a:r>
              <a:rPr lang="en-US" dirty="0" err="1"/>
              <a:t>Perotti</a:t>
            </a:r>
            <a:r>
              <a:rPr lang="en-US" dirty="0"/>
              <a:t> 2020, Persson and </a:t>
            </a:r>
            <a:r>
              <a:rPr lang="da-DK" dirty="0"/>
              <a:t>Tabellini 1994 vs. Boot et al. 2020)</a:t>
            </a:r>
          </a:p>
          <a:p>
            <a:pPr>
              <a:lnSpc>
                <a:spcPct val="120000"/>
              </a:lnSpc>
              <a:buClr>
                <a:srgbClr val="FFC000"/>
              </a:buClr>
              <a:buFont typeface="Wingdings" panose="05000000000000000000" pitchFamily="2" charset="2"/>
              <a:buChar char="Ø"/>
            </a:pPr>
            <a:r>
              <a:rPr lang="en-US" dirty="0"/>
              <a:t> </a:t>
            </a:r>
            <a:r>
              <a:rPr lang="en-US" dirty="0">
                <a:solidFill>
                  <a:schemeClr val="accent2"/>
                </a:solidFill>
              </a:rPr>
              <a:t>Account for sovereign debt risk </a:t>
            </a:r>
            <a:r>
              <a:rPr lang="en-US" dirty="0"/>
              <a:t>(Arellano et al. 2020, EU 2020) “when a sovereign or a corporate is already highly indebted, adding on further indebtedness can lead to long run problems of debt overhang” (</a:t>
            </a:r>
            <a:r>
              <a:rPr lang="en-US" dirty="0" err="1"/>
              <a:t>Benassy-Quere</a:t>
            </a:r>
            <a:r>
              <a:rPr lang="en-US" dirty="0"/>
              <a:t> and </a:t>
            </a:r>
            <a:r>
              <a:rPr lang="en-US" dirty="0" err="1"/>
              <a:t>Weder</a:t>
            </a:r>
            <a:r>
              <a:rPr lang="en-US" dirty="0"/>
              <a:t> di Mauro, 2020)</a:t>
            </a:r>
          </a:p>
          <a:p>
            <a:pPr>
              <a:lnSpc>
                <a:spcPct val="120000"/>
              </a:lnSpc>
              <a:buClr>
                <a:srgbClr val="FFC000"/>
              </a:buClr>
              <a:buFont typeface="Wingdings" panose="05000000000000000000" pitchFamily="2" charset="2"/>
              <a:buChar char="Ø"/>
            </a:pPr>
            <a:r>
              <a:rPr lang="en-US" b="1" dirty="0"/>
              <a:t> </a:t>
            </a:r>
            <a:r>
              <a:rPr lang="en-US" dirty="0">
                <a:solidFill>
                  <a:schemeClr val="accent2"/>
                </a:solidFill>
              </a:rPr>
              <a:t>EU can design a system of fiscal integration based on risk sharing and centralization </a:t>
            </a:r>
            <a:r>
              <a:rPr lang="en-US" dirty="0"/>
              <a:t>(</a:t>
            </a:r>
            <a:r>
              <a:rPr lang="en-US" dirty="0" err="1"/>
              <a:t>Benassy-Quere</a:t>
            </a:r>
            <a:r>
              <a:rPr lang="en-US" dirty="0"/>
              <a:t> and </a:t>
            </a:r>
            <a:r>
              <a:rPr lang="en-US" dirty="0" err="1"/>
              <a:t>Weder</a:t>
            </a:r>
            <a:r>
              <a:rPr lang="en-US" dirty="0"/>
              <a:t> di Mauro, 2020) and </a:t>
            </a:r>
            <a:r>
              <a:rPr lang="en-US" dirty="0">
                <a:solidFill>
                  <a:schemeClr val="accent2"/>
                </a:solidFill>
              </a:rPr>
              <a:t>bail-out a sovereign at risk </a:t>
            </a:r>
            <a:r>
              <a:rPr lang="en-US" dirty="0"/>
              <a:t>(Berger et al. 2019).</a:t>
            </a:r>
          </a:p>
          <a:p>
            <a:pPr>
              <a:lnSpc>
                <a:spcPct val="120000"/>
              </a:lnSpc>
            </a:pPr>
            <a:endParaRPr lang="en-US" i="1" dirty="0"/>
          </a:p>
          <a:p>
            <a:endParaRPr lang="en-US" dirty="0"/>
          </a:p>
        </p:txBody>
      </p:sp>
    </p:spTree>
    <p:extLst>
      <p:ext uri="{BB962C8B-B14F-4D97-AF65-F5344CB8AC3E}">
        <p14:creationId xmlns:p14="http://schemas.microsoft.com/office/powerpoint/2010/main" val="1335922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13CC7-4E92-465C-8079-7B5B7B4ED5C8}"/>
              </a:ext>
            </a:extLst>
          </p:cNvPr>
          <p:cNvSpPr>
            <a:spLocks noGrp="1"/>
          </p:cNvSpPr>
          <p:nvPr>
            <p:ph type="title"/>
          </p:nvPr>
        </p:nvSpPr>
        <p:spPr>
          <a:xfrm>
            <a:off x="838200" y="365126"/>
            <a:ext cx="10515600" cy="1074792"/>
          </a:xfrm>
        </p:spPr>
        <p:txBody>
          <a:bodyPr>
            <a:normAutofit/>
          </a:bodyPr>
          <a:lstStyle/>
          <a:p>
            <a:r>
              <a:rPr lang="en-US" sz="2800" dirty="0">
                <a:solidFill>
                  <a:srgbClr val="FFC000"/>
                </a:solidFill>
              </a:rPr>
              <a:t>EU’s RESPONSE &amp; RISK SHARING</a:t>
            </a:r>
          </a:p>
        </p:txBody>
      </p:sp>
      <p:graphicFrame>
        <p:nvGraphicFramePr>
          <p:cNvPr id="6" name="Chart 5">
            <a:extLst>
              <a:ext uri="{FF2B5EF4-FFF2-40B4-BE49-F238E27FC236}">
                <a16:creationId xmlns:a16="http://schemas.microsoft.com/office/drawing/2014/main" id="{8A854D06-01CB-4F36-BB86-AF11E3D86C49}"/>
              </a:ext>
            </a:extLst>
          </p:cNvPr>
          <p:cNvGraphicFramePr>
            <a:graphicFrameLocks/>
          </p:cNvGraphicFramePr>
          <p:nvPr>
            <p:extLst>
              <p:ext uri="{D42A27DB-BD31-4B8C-83A1-F6EECF244321}">
                <p14:modId xmlns:p14="http://schemas.microsoft.com/office/powerpoint/2010/main" val="3676293260"/>
              </p:ext>
            </p:extLst>
          </p:nvPr>
        </p:nvGraphicFramePr>
        <p:xfrm>
          <a:off x="2596055" y="1566039"/>
          <a:ext cx="6926317" cy="47611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5609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87796-871D-4D02-A5E0-3B99B15719AF}"/>
              </a:ext>
            </a:extLst>
          </p:cNvPr>
          <p:cNvSpPr>
            <a:spLocks noGrp="1"/>
          </p:cNvSpPr>
          <p:nvPr>
            <p:ph type="title"/>
          </p:nvPr>
        </p:nvSpPr>
        <p:spPr>
          <a:xfrm>
            <a:off x="838200" y="343093"/>
            <a:ext cx="10515600" cy="1002232"/>
          </a:xfrm>
        </p:spPr>
        <p:txBody>
          <a:bodyPr>
            <a:normAutofit/>
          </a:bodyPr>
          <a:lstStyle/>
          <a:p>
            <a:r>
              <a:rPr lang="en-US" sz="2800" dirty="0">
                <a:solidFill>
                  <a:srgbClr val="FFC000"/>
                </a:solidFill>
              </a:rPr>
              <a:t>THIS PAPER</a:t>
            </a:r>
          </a:p>
        </p:txBody>
      </p:sp>
      <p:sp>
        <p:nvSpPr>
          <p:cNvPr id="3" name="Content Placeholder 2">
            <a:extLst>
              <a:ext uri="{FF2B5EF4-FFF2-40B4-BE49-F238E27FC236}">
                <a16:creationId xmlns:a16="http://schemas.microsoft.com/office/drawing/2014/main" id="{9AB3CE25-0CB6-438E-B5B8-08931F92727F}"/>
              </a:ext>
            </a:extLst>
          </p:cNvPr>
          <p:cNvSpPr>
            <a:spLocks noGrp="1"/>
          </p:cNvSpPr>
          <p:nvPr>
            <p:ph idx="1"/>
          </p:nvPr>
        </p:nvSpPr>
        <p:spPr>
          <a:xfrm>
            <a:off x="838200" y="1240222"/>
            <a:ext cx="10515600" cy="4936742"/>
          </a:xfrm>
        </p:spPr>
        <p:txBody>
          <a:bodyPr>
            <a:normAutofit fontScale="92500" lnSpcReduction="10000"/>
          </a:bodyPr>
          <a:lstStyle/>
          <a:p>
            <a:pPr>
              <a:lnSpc>
                <a:spcPct val="130000"/>
              </a:lnSpc>
              <a:buClr>
                <a:srgbClr val="FFC000"/>
              </a:buClr>
              <a:buFont typeface="Wingdings" panose="05000000000000000000" pitchFamily="2" charset="2"/>
              <a:buChar char="Ø"/>
            </a:pPr>
            <a:r>
              <a:rPr lang="en-US" sz="2200" dirty="0">
                <a:solidFill>
                  <a:srgbClr val="FFC000"/>
                </a:solidFill>
              </a:rPr>
              <a:t>Is risk sharing—as envisaged by EU’s response to COVID-19—desirable in the sense that it is both </a:t>
            </a:r>
            <a:r>
              <a:rPr lang="en-US" sz="2200" i="1" dirty="0">
                <a:solidFill>
                  <a:srgbClr val="FFC000"/>
                </a:solidFill>
              </a:rPr>
              <a:t>efficient</a:t>
            </a:r>
            <a:r>
              <a:rPr lang="en-US" sz="2200" dirty="0">
                <a:solidFill>
                  <a:srgbClr val="FFC000"/>
                </a:solidFill>
              </a:rPr>
              <a:t> </a:t>
            </a:r>
            <a:r>
              <a:rPr lang="en-US" sz="2200" dirty="0"/>
              <a:t>(adequate support to individual countries) </a:t>
            </a:r>
            <a:r>
              <a:rPr lang="en-US" sz="2200" dirty="0">
                <a:solidFill>
                  <a:srgbClr val="FFC000"/>
                </a:solidFill>
              </a:rPr>
              <a:t>and </a:t>
            </a:r>
            <a:r>
              <a:rPr lang="en-US" sz="2200" i="1" dirty="0">
                <a:solidFill>
                  <a:srgbClr val="FFC000"/>
                </a:solidFill>
              </a:rPr>
              <a:t>economical</a:t>
            </a:r>
            <a:r>
              <a:rPr lang="en-US" sz="2200" dirty="0">
                <a:solidFill>
                  <a:srgbClr val="FFC000"/>
                </a:solidFill>
              </a:rPr>
              <a:t> </a:t>
            </a:r>
            <a:r>
              <a:rPr lang="en-US" sz="2200" dirty="0"/>
              <a:t>(takes account of moral hazard) ?</a:t>
            </a:r>
          </a:p>
          <a:p>
            <a:pPr>
              <a:lnSpc>
                <a:spcPct val="130000"/>
              </a:lnSpc>
              <a:buClr>
                <a:srgbClr val="FFC000"/>
              </a:buClr>
              <a:buFont typeface="Wingdings" panose="05000000000000000000" pitchFamily="2" charset="2"/>
              <a:buChar char="Ø"/>
            </a:pPr>
            <a:r>
              <a:rPr lang="en-US" sz="2200" dirty="0"/>
              <a:t>To this end we study the interaction between a </a:t>
            </a:r>
            <a:r>
              <a:rPr lang="en-US" sz="2200" b="1" dirty="0"/>
              <a:t>European member country </a:t>
            </a:r>
            <a:r>
              <a:rPr lang="en-US" sz="2200" dirty="0"/>
              <a:t>and the </a:t>
            </a:r>
            <a:r>
              <a:rPr lang="en-US" sz="2200" b="1" dirty="0"/>
              <a:t>EU, start from Berger et al (2019)</a:t>
            </a:r>
          </a:p>
          <a:p>
            <a:pPr marL="514350" indent="-514350">
              <a:lnSpc>
                <a:spcPct val="130000"/>
              </a:lnSpc>
              <a:buClr>
                <a:srgbClr val="FFC000"/>
              </a:buClr>
              <a:buFont typeface="+mj-lt"/>
              <a:buAutoNum type="romanUcPeriod"/>
            </a:pPr>
            <a:r>
              <a:rPr lang="en-US" sz="2200" b="1" dirty="0"/>
              <a:t>EU observes government action after shock and decides to intervene if expected payoff with risk sharing bigger than without (cost both ways)</a:t>
            </a:r>
          </a:p>
          <a:p>
            <a:pPr marL="514350" indent="-514350">
              <a:lnSpc>
                <a:spcPct val="130000"/>
              </a:lnSpc>
              <a:buClr>
                <a:srgbClr val="FFC000"/>
              </a:buClr>
              <a:buFont typeface="+mj-lt"/>
              <a:buAutoNum type="romanUcPeriod"/>
            </a:pPr>
            <a:r>
              <a:rPr lang="en-US" sz="2200" b="1" dirty="0"/>
              <a:t>Expected ‘help’ creates moral hazard that can be alleviated through delegation but this is also costly</a:t>
            </a:r>
          </a:p>
          <a:p>
            <a:pPr marL="514350" indent="-514350">
              <a:lnSpc>
                <a:spcPct val="130000"/>
              </a:lnSpc>
              <a:buClr>
                <a:srgbClr val="FFC000"/>
              </a:buClr>
              <a:buFont typeface="+mj-lt"/>
              <a:buAutoNum type="romanUcPeriod"/>
            </a:pPr>
            <a:r>
              <a:rPr lang="en-US" sz="2200" b="1" dirty="0"/>
              <a:t>We allow COVID-19-related debt to take various levels and make the probability of default a function of this  </a:t>
            </a:r>
          </a:p>
          <a:p>
            <a:pPr marL="0" indent="0">
              <a:buNone/>
            </a:pPr>
            <a:endParaRPr lang="en-US" sz="2200" dirty="0"/>
          </a:p>
          <a:p>
            <a:pPr marL="0" indent="0">
              <a:lnSpc>
                <a:spcPct val="130000"/>
              </a:lnSpc>
              <a:buNone/>
            </a:pPr>
            <a:endParaRPr lang="en-US" dirty="0"/>
          </a:p>
        </p:txBody>
      </p:sp>
      <p:sp>
        <p:nvSpPr>
          <p:cNvPr id="10" name="Explosion: 8 Points 9">
            <a:extLst>
              <a:ext uri="{FF2B5EF4-FFF2-40B4-BE49-F238E27FC236}">
                <a16:creationId xmlns:a16="http://schemas.microsoft.com/office/drawing/2014/main" id="{26CE7B30-A744-4ABB-BBC0-61A5662E435B}"/>
              </a:ext>
            </a:extLst>
          </p:cNvPr>
          <p:cNvSpPr/>
          <p:nvPr/>
        </p:nvSpPr>
        <p:spPr>
          <a:xfrm>
            <a:off x="4824248" y="5381297"/>
            <a:ext cx="1166648" cy="662152"/>
          </a:xfrm>
          <a:prstGeom prst="irregularSeal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dirty="0">
                <a:solidFill>
                  <a:schemeClr val="accent2"/>
                </a:solidFill>
              </a:rPr>
              <a:t>NEW</a:t>
            </a:r>
          </a:p>
        </p:txBody>
      </p:sp>
    </p:spTree>
    <p:extLst>
      <p:ext uri="{BB962C8B-B14F-4D97-AF65-F5344CB8AC3E}">
        <p14:creationId xmlns:p14="http://schemas.microsoft.com/office/powerpoint/2010/main" val="1341754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ABCCD-AB33-42EE-8C95-43D6A20C328E}"/>
              </a:ext>
            </a:extLst>
          </p:cNvPr>
          <p:cNvSpPr>
            <a:spLocks noGrp="1"/>
          </p:cNvSpPr>
          <p:nvPr>
            <p:ph type="title"/>
          </p:nvPr>
        </p:nvSpPr>
        <p:spPr>
          <a:xfrm>
            <a:off x="838200" y="365125"/>
            <a:ext cx="10515600" cy="1232447"/>
          </a:xfrm>
        </p:spPr>
        <p:txBody>
          <a:bodyPr/>
          <a:lstStyle/>
          <a:p>
            <a:r>
              <a:rPr lang="en-US" sz="2800" dirty="0">
                <a:solidFill>
                  <a:srgbClr val="FFC000"/>
                </a:solidFill>
              </a:rPr>
              <a:t>KEY MESSAGES SO FAR</a:t>
            </a:r>
          </a:p>
        </p:txBody>
      </p:sp>
      <p:sp>
        <p:nvSpPr>
          <p:cNvPr id="3" name="Content Placeholder 2">
            <a:extLst>
              <a:ext uri="{FF2B5EF4-FFF2-40B4-BE49-F238E27FC236}">
                <a16:creationId xmlns:a16="http://schemas.microsoft.com/office/drawing/2014/main" id="{AF701A8F-B0ED-4C27-93CA-34A3AA8D5DF1}"/>
              </a:ext>
            </a:extLst>
          </p:cNvPr>
          <p:cNvSpPr>
            <a:spLocks noGrp="1"/>
          </p:cNvSpPr>
          <p:nvPr>
            <p:ph idx="1"/>
          </p:nvPr>
        </p:nvSpPr>
        <p:spPr/>
        <p:txBody>
          <a:bodyPr/>
          <a:lstStyle/>
          <a:p>
            <a:pPr>
              <a:buClr>
                <a:srgbClr val="FFC000"/>
              </a:buClr>
              <a:buFont typeface="Wingdings" panose="05000000000000000000" pitchFamily="2" charset="2"/>
              <a:buChar char="ü"/>
            </a:pPr>
            <a:r>
              <a:rPr lang="en-US" dirty="0"/>
              <a:t> EU Treaty’s “no-bail-out" clause not credible (Berger et al. 2019)</a:t>
            </a:r>
          </a:p>
          <a:p>
            <a:pPr>
              <a:buClr>
                <a:srgbClr val="FFC000"/>
              </a:buClr>
              <a:buFont typeface="Wingdings" panose="05000000000000000000" pitchFamily="2" charset="2"/>
              <a:buChar char="ü"/>
            </a:pPr>
            <a:r>
              <a:rPr lang="en-US" dirty="0"/>
              <a:t>Fiscal risk sharing is welfare improving even when bailout costs are low</a:t>
            </a:r>
          </a:p>
          <a:p>
            <a:pPr>
              <a:spcAft>
                <a:spcPts val="1200"/>
              </a:spcAft>
              <a:buClr>
                <a:srgbClr val="FFC000"/>
              </a:buClr>
              <a:buFont typeface="Wingdings" panose="05000000000000000000" pitchFamily="2" charset="2"/>
              <a:buChar char="ü"/>
            </a:pPr>
            <a:r>
              <a:rPr lang="en-US" dirty="0"/>
              <a:t>“Moral hazard” emerges as a result, but can be managed through delegation</a:t>
            </a:r>
          </a:p>
          <a:p>
            <a:pPr>
              <a:spcAft>
                <a:spcPts val="1200"/>
              </a:spcAft>
              <a:buClr>
                <a:srgbClr val="FFC000"/>
              </a:buClr>
              <a:buFont typeface="Wingdings" panose="05000000000000000000" pitchFamily="2" charset="2"/>
              <a:buChar char="ü"/>
            </a:pPr>
            <a:r>
              <a:rPr lang="en-US" dirty="0"/>
              <a:t>Delegation costs affect optimal risk sharing and delegation</a:t>
            </a:r>
          </a:p>
        </p:txBody>
      </p:sp>
    </p:spTree>
    <p:extLst>
      <p:ext uri="{BB962C8B-B14F-4D97-AF65-F5344CB8AC3E}">
        <p14:creationId xmlns:p14="http://schemas.microsoft.com/office/powerpoint/2010/main" val="2119882747"/>
      </p:ext>
    </p:extLst>
  </p:cSld>
  <p:clrMapOvr>
    <a:masterClrMapping/>
  </p:clrMapOvr>
</p:sld>
</file>

<file path=ppt/theme/theme1.xml><?xml version="1.0" encoding="utf-8"?>
<a:theme xmlns:a="http://schemas.openxmlformats.org/drawingml/2006/main" name="Custom Design">
  <a:themeElements>
    <a:clrScheme name="IMF Colors V2">
      <a:dk1>
        <a:srgbClr val="000000"/>
      </a:dk1>
      <a:lt1>
        <a:srgbClr val="FFFFFF"/>
      </a:lt1>
      <a:dk2>
        <a:srgbClr val="004C97"/>
      </a:dk2>
      <a:lt2>
        <a:srgbClr val="CAEDFE"/>
      </a:lt2>
      <a:accent1>
        <a:srgbClr val="009CDE"/>
      </a:accent1>
      <a:accent2>
        <a:srgbClr val="F2A900"/>
      </a:accent2>
      <a:accent3>
        <a:srgbClr val="8031A7"/>
      </a:accent3>
      <a:accent4>
        <a:srgbClr val="DA291C"/>
      </a:accent4>
      <a:accent5>
        <a:srgbClr val="78BE20"/>
      </a:accent5>
      <a:accent6>
        <a:srgbClr val="FF8200"/>
      </a:accent6>
      <a:hlink>
        <a:srgbClr val="009CDE"/>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Dark Teal">
      <a:srgbClr val="00B0B9"/>
    </a:custClr>
    <a:custClr name="Accent Green">
      <a:srgbClr val="658D1B"/>
    </a:custClr>
    <a:custClr name="Accent Orange">
      <a:srgbClr val="E35205"/>
    </a:custClr>
    <a:custClr name="Plum">
      <a:srgbClr val="910048"/>
    </a:custClr>
    <a:custClr name="Blue-Gray">
      <a:srgbClr val="5E8AB4"/>
    </a:custClr>
    <a:custClr name="Cool Blue">
      <a:srgbClr val="407EC9"/>
    </a:custClr>
    <a:custClr name="Gray">
      <a:srgbClr val="707372"/>
    </a:custClr>
    <a:custClr name="Brown">
      <a:srgbClr val="6E6259"/>
    </a:custClr>
    <a:custClr name="Light Gray">
      <a:srgbClr val="B1B3B3"/>
    </a:custClr>
    <a:custClr name="Accent Dark Blue">
      <a:srgbClr val="001E60"/>
    </a:custClr>
  </a:custClrLst>
  <a:extLst>
    <a:ext uri="{05A4C25C-085E-4340-85A3-A5531E510DB2}">
      <thm15:themeFamily xmlns:thm15="http://schemas.microsoft.com/office/thememl/2012/main" name="IMF_PresentationTemplate-General.potx" id="{690FEF46-D631-674C-A5C5-50E70E85612A}" vid="{E36708C0-345E-2E4E-8E24-1157AE545E66}"/>
    </a:ext>
  </a:extLst>
</a:theme>
</file>

<file path=docProps/app.xml><?xml version="1.0" encoding="utf-8"?>
<Properties xmlns="http://schemas.openxmlformats.org/officeDocument/2006/extended-properties" xmlns:vt="http://schemas.openxmlformats.org/officeDocument/2006/docPropsVTypes">
  <Template>FundTheme</Template>
  <TotalTime>868</TotalTime>
  <Words>858</Words>
  <Application>Microsoft Office PowerPoint</Application>
  <PresentationFormat>Widescreen</PresentationFormat>
  <Paragraphs>90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Wingdings</vt:lpstr>
      <vt:lpstr>Custom Design</vt:lpstr>
      <vt:lpstr>REDUCING RISK WHILE SHARING IT: A FISCAL RECIPE FOR THE EU AT THE TIME OF COVID </vt:lpstr>
      <vt:lpstr>STIMULUS DEBATE</vt:lpstr>
      <vt:lpstr>EU’S FISCAL CHALLENGES</vt:lpstr>
      <vt:lpstr>ASYMMETRIC</vt:lpstr>
      <vt:lpstr>FISCAL SPACE (and hazard)</vt:lpstr>
      <vt:lpstr>LITERATURE</vt:lpstr>
      <vt:lpstr>EU’s RESPONSE &amp; RISK SHARING</vt:lpstr>
      <vt:lpstr>THIS PAPER</vt:lpstr>
      <vt:lpstr>KEY MESSAGES SO FAR</vt:lpstr>
      <vt:lpstr>OUR ADDITIONAL RESULTS</vt:lpstr>
      <vt:lpstr>OUR ADDITIONAL RESULTS (cont.)</vt:lpstr>
      <vt:lpstr>CONCLUSIONS</vt:lpstr>
      <vt:lpstr>FURTHER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risk while sharing it: a fiscal recipe for the EU at the time of COVID</dc:title>
  <dc:creator>Batini, Nicoletta</dc:creator>
  <cp:lastModifiedBy>Batini, Nicoletta</cp:lastModifiedBy>
  <cp:revision>43</cp:revision>
  <dcterms:created xsi:type="dcterms:W3CDTF">2020-11-22T20:45:48Z</dcterms:created>
  <dcterms:modified xsi:type="dcterms:W3CDTF">2020-12-01T03:01:34Z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OCS AutoSave">
    <vt:lpwstr/>
  </property>
</Properties>
</file>